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6"/>
  </p:notesMasterIdLst>
  <p:handoutMasterIdLst>
    <p:handoutMasterId r:id="rId27"/>
  </p:handoutMasterIdLst>
  <p:sldIdLst>
    <p:sldId id="256" r:id="rId5"/>
    <p:sldId id="268" r:id="rId6"/>
    <p:sldId id="279" r:id="rId7"/>
    <p:sldId id="259" r:id="rId8"/>
    <p:sldId id="273" r:id="rId9"/>
    <p:sldId id="282" r:id="rId10"/>
    <p:sldId id="274" r:id="rId11"/>
    <p:sldId id="287" r:id="rId12"/>
    <p:sldId id="272" r:id="rId13"/>
    <p:sldId id="271" r:id="rId14"/>
    <p:sldId id="275" r:id="rId15"/>
    <p:sldId id="264" r:id="rId16"/>
    <p:sldId id="265" r:id="rId17"/>
    <p:sldId id="277" r:id="rId18"/>
    <p:sldId id="281" r:id="rId19"/>
    <p:sldId id="285" r:id="rId20"/>
    <p:sldId id="284" r:id="rId21"/>
    <p:sldId id="286" r:id="rId22"/>
    <p:sldId id="283" r:id="rId23"/>
    <p:sldId id="263"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14067"/>
    <a:srgbClr val="3F3F3F"/>
    <a:srgbClr val="014E7D"/>
    <a:srgbClr val="013657"/>
    <a:srgbClr val="01456F"/>
    <a:srgbClr val="014B79"/>
    <a:srgbClr val="0937C9"/>
    <a:srgbClr val="0027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142D69-15D1-68C3-F1C8-EDBAA64B142D}" v="274" dt="2019-11-04T00:11:46.501"/>
    <p1510:client id="{A21C2802-2F27-E2E3-4B3F-D686E1E0813C}" v="1068" dt="2019-11-04T23:59:55.3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674" autoAdjust="0"/>
  </p:normalViewPr>
  <p:slideViewPr>
    <p:cSldViewPr snapToGrid="0" showGuides="1">
      <p:cViewPr varScale="1">
        <p:scale>
          <a:sx n="89" d="100"/>
          <a:sy n="89" d="100"/>
        </p:scale>
        <p:origin x="108" y="156"/>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11/4/2019</a:t>
            </a:fld>
            <a:endParaRPr lang="en-US" dirty="0"/>
          </a:p>
        </p:txBody>
      </p:sp>
      <p:sp>
        <p:nvSpPr>
          <p:cNvPr id="4" name="Footer Placeholder 3">
            <a:extLst>
              <a:ext uri="{FF2B5EF4-FFF2-40B4-BE49-F238E27FC236}">
                <a16:creationId xmlns:a16="http://schemas.microsoft.com/office/drawing/2014/main" xmlns=""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11/4/2019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xmlns="" id="{73B47EE6-EDE6-4881-B456-B37D9C1ADE38}"/>
              </a:ext>
            </a:extLst>
          </p:cNvPr>
          <p:cNvSpPr>
            <a:spLocks noGrp="1"/>
          </p:cNvSpPr>
          <p:nvPr>
            <p:ph type="pic" sz="quarter" idx="13"/>
          </p:nvPr>
        </p:nvSpPr>
        <p:spPr>
          <a:xfrm>
            <a:off x="1683398" y="860944"/>
            <a:ext cx="4428523" cy="5137089"/>
          </a:xfrm>
          <a:prstGeom prst="rect">
            <a:avLst/>
          </a:prstGeom>
        </p:spPr>
        <p:txBody>
          <a:bodyPr wrap="square" anchor="ctr">
            <a:noAutofit/>
          </a:bodyPr>
          <a:lstStyle>
            <a:lvl1pPr marL="0" indent="0" algn="ctr">
              <a:buNone/>
              <a:defRPr>
                <a:solidFill>
                  <a:schemeClr val="tx1"/>
                </a:solidFill>
              </a:defRPr>
            </a:lvl1pPr>
          </a:lstStyle>
          <a:p>
            <a:r>
              <a:rPr lang="en-US" noProof="0" dirty="0"/>
              <a:t>Click icon to add picture</a:t>
            </a:r>
          </a:p>
        </p:txBody>
      </p:sp>
      <p:cxnSp>
        <p:nvCxnSpPr>
          <p:cNvPr id="18" name="Straight Connector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xmlns=""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xmlns=""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xmlns=""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xmlns=""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xmlns=""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xmlns=""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xmlns=""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xmlns=""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xmlns=""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xmlns=""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xmlns=""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xmlns=""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xmlns=""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xmlns=""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xmlns=""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xmlns=""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xmlns=""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xmlns=""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xmlns=""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xmlns=""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xmlns=""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xmlns=""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xmlns=""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xmlns=""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xmlns=""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xmlns=""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xmlns=""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xmlns=""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xmlns=""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xmlns=""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xmlns=""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xmlns=""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xmlns=""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xmlns=""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xmlns=""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xmlns=""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xmlns=""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xmlns=""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xmlns=""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3" name="Title 1" title="Title ">
            <a:extLst>
              <a:ext uri="{FF2B5EF4-FFF2-40B4-BE49-F238E27FC236}">
                <a16:creationId xmlns:a16="http://schemas.microsoft.com/office/drawing/2014/main" xmlns=""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xmlns=""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5CE2EB-00DF-4EBA-BF1F-D37805D45585}"/>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xmlns=""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xmlns=""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xmlns=""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xmlns=""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xmlns=""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xmlns=""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xmlns=""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xmlns=""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xmlns="" id="{95572AA9-EFAE-4771-B1EE-47E361173778}"/>
              </a:ext>
            </a:extLst>
          </p:cNvPr>
          <p:cNvSpPr>
            <a:spLocks noGrp="1"/>
          </p:cNvSpPr>
          <p:nvPr>
            <p:ph type="pic" sz="quarter" idx="13"/>
          </p:nvPr>
        </p:nvSpPr>
        <p:spPr>
          <a:xfrm>
            <a:off x="1683398" y="860944"/>
            <a:ext cx="4428523" cy="5137089"/>
          </a:xfrm>
          <a:prstGeom prst="rect">
            <a:avLst/>
          </a:prstGeom>
        </p:spPr>
        <p:txBody>
          <a:bodyPr wrap="square" anchor="ctr">
            <a:noAutofit/>
          </a:bodyPr>
          <a:lstStyle>
            <a:lvl1pPr marL="0" indent="0" algn="ctr">
              <a:buNone/>
              <a:defRPr>
                <a:solidFill>
                  <a:schemeClr val="tx1"/>
                </a:solidFill>
              </a:defRPr>
            </a:lvl1pPr>
          </a:lstStyle>
          <a:p>
            <a:r>
              <a:rPr lang="en-US" noProof="0" dirty="0"/>
              <a:t>Click icon to add picture</a:t>
            </a:r>
          </a:p>
        </p:txBody>
      </p:sp>
      <p:cxnSp>
        <p:nvCxnSpPr>
          <p:cNvPr id="16" name="Straight Connector 15">
            <a:extLst>
              <a:ext uri="{FF2B5EF4-FFF2-40B4-BE49-F238E27FC236}">
                <a16:creationId xmlns:a16="http://schemas.microsoft.com/office/drawing/2014/main" xmlns=""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xmlns=""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xmlns=""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xmlns=""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Picture Placeholder 14">
            <a:extLst>
              <a:ext uri="{FF2B5EF4-FFF2-40B4-BE49-F238E27FC236}">
                <a16:creationId xmlns:a16="http://schemas.microsoft.com/office/drawing/2014/main" xmlns="" id="{FE1FADFB-0A3D-40F7-9B40-368DECD971E1}"/>
              </a:ext>
            </a:extLst>
          </p:cNvPr>
          <p:cNvSpPr>
            <a:spLocks noGrp="1"/>
          </p:cNvSpPr>
          <p:nvPr>
            <p:ph type="pic" sz="quarter" idx="10"/>
          </p:nvPr>
        </p:nvSpPr>
        <p:spPr>
          <a:xfrm>
            <a:off x="6375400" y="0"/>
            <a:ext cx="5816600" cy="6858000"/>
          </a:xfrm>
          <a:prstGeom prst="rect">
            <a:avLst/>
          </a:pr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dirty="0"/>
              <a:t>Click icon to add picture</a:t>
            </a:r>
          </a:p>
        </p:txBody>
      </p:sp>
      <p:cxnSp>
        <p:nvCxnSpPr>
          <p:cNvPr id="34" name="Straight Connector 33">
            <a:extLst>
              <a:ext uri="{FF2B5EF4-FFF2-40B4-BE49-F238E27FC236}">
                <a16:creationId xmlns:a16="http://schemas.microsoft.com/office/drawing/2014/main" xmlns=""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xmlns=""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xmlns=""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4" name="Footer Placeholder 3">
            <a:extLst>
              <a:ext uri="{FF2B5EF4-FFF2-40B4-BE49-F238E27FC236}">
                <a16:creationId xmlns:a16="http://schemas.microsoft.com/office/drawing/2014/main" xmlns=""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xmlns=""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xmlns="" id="{8B9EC3A9-7039-403A-9414-429521308AE7}"/>
              </a:ext>
            </a:extLst>
          </p:cNvPr>
          <p:cNvSpPr>
            <a:spLocks noGrp="1"/>
          </p:cNvSpPr>
          <p:nvPr>
            <p:ph type="pic" sz="quarter" idx="14"/>
          </p:nvPr>
        </p:nvSpPr>
        <p:spPr>
          <a:xfrm>
            <a:off x="6299201" y="1308100"/>
            <a:ext cx="5892798" cy="5549899"/>
          </a:xfrm>
          <a:prstGeom prst="rect">
            <a:avLst/>
          </a:pr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dirty="0"/>
              <a:t>Click icon to add picture</a:t>
            </a:r>
          </a:p>
        </p:txBody>
      </p:sp>
      <p:sp>
        <p:nvSpPr>
          <p:cNvPr id="3" name="Content Placeholder 2" title="Bullet Points">
            <a:extLst>
              <a:ext uri="{FF2B5EF4-FFF2-40B4-BE49-F238E27FC236}">
                <a16:creationId xmlns:a16="http://schemas.microsoft.com/office/drawing/2014/main" xmlns=""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xmlns=""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xmlns=""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xmlns=""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xmlns=""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xmlns=""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xmlns=""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xmlns=""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xmlns=""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xmlns=""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xmlns=""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xmlns=""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xmlns=""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xmlns=""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xmlns=""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xmlns=""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xmlns=""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xmlns=""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xmlns=""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xmlns=""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xmlns=""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xmlns=""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xmlns=""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xmlns=""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xmlns=""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xmlns=""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xmlns=""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xmlns=""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xmlns=""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xmlns=""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xmlns=""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xmlns=""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xmlns=""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p>
        </p:txBody>
      </p:sp>
      <p:sp>
        <p:nvSpPr>
          <p:cNvPr id="16" name="TextBox 15">
            <a:extLst>
              <a:ext uri="{FF2B5EF4-FFF2-40B4-BE49-F238E27FC236}">
                <a16:creationId xmlns:a16="http://schemas.microsoft.com/office/drawing/2014/main" xmlns=""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xmlns=""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xmlns=""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xmlns=""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xmlns=""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xmlns=""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xmlns=""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xmlns=""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xmlns=""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xmlns=""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xmlns=""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xmlns=""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xmlns=""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xmlns=""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xmlns=""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xmlns=""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xmlns=""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xmlns=""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xmlns=""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xmlns=""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xmlns=""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xmlns=""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xmlns=""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xmlns=""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xmlns=""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xmlns="" id="{89C0506D-0CA6-4583-9D04-24E7F4D16AD8}"/>
              </a:ext>
            </a:extLst>
          </p:cNvPr>
          <p:cNvSpPr>
            <a:spLocks noGrp="1"/>
          </p:cNvSpPr>
          <p:nvPr>
            <p:ph type="pic" sz="quarter" idx="13"/>
          </p:nvPr>
        </p:nvSpPr>
        <p:spPr>
          <a:xfrm>
            <a:off x="1683398" y="860944"/>
            <a:ext cx="4428523" cy="5137089"/>
          </a:xfrm>
          <a:prstGeom prst="rect">
            <a:avLst/>
          </a:prstGeom>
        </p:spPr>
        <p:txBody>
          <a:bodyPr wrap="square" anchor="ctr">
            <a:noAutofit/>
          </a:bodyPr>
          <a:lstStyle>
            <a:lvl1pPr marL="0" indent="0" algn="ctr">
              <a:buNone/>
              <a:defRPr>
                <a:solidFill>
                  <a:schemeClr val="tx1"/>
                </a:solidFill>
              </a:defRPr>
            </a:lvl1pPr>
          </a:lstStyle>
          <a:p>
            <a:r>
              <a:rPr lang="en-US" noProof="0" dirty="0"/>
              <a:t>Click icon to add picture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xmlns=""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xmlns=""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 Target="slide3.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jpg"/><Relationship Id="rId1" Type="http://schemas.openxmlformats.org/officeDocument/2006/relationships/slideLayout" Target="../slideLayouts/slideLayout9.xml"/><Relationship Id="rId4" Type="http://schemas.openxmlformats.org/officeDocument/2006/relationships/slide" Target="slide3.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coggle.it/diagram/Xb-kj65A3SCfCDKc/t/-/c29a4be43ebb4ae27dbb60b086bc284c964bd8547ec585537d0b00104ce784a4" TargetMode="External"/><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 Target="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slide" Target="slide3.xml"/></Relationships>
</file>

<file path=ppt/slides/_rels/slide19.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hyperlink" Target="https://www.cia.gov/library/publications/the-world-factbook/geos/print_er.html" TargetMode="External"/><Relationship Id="rId13" Type="http://schemas.openxmlformats.org/officeDocument/2006/relationships/hyperlink" Target="https://www.pri.org/stories/2011-11-09/africa-fastest-growing-mobile-market-world-industry-group-said" TargetMode="External"/><Relationship Id="rId3" Type="http://schemas.openxmlformats.org/officeDocument/2006/relationships/hyperlink" Target="https://data.worldbank.org/" TargetMode="External"/><Relationship Id="rId7" Type="http://schemas.openxmlformats.org/officeDocument/2006/relationships/hyperlink" Target="http://necrometrics.com/20c300k.htm#Somalia" TargetMode="External"/><Relationship Id="rId12" Type="http://schemas.openxmlformats.org/officeDocument/2006/relationships/hyperlink" Target="https://www.thesouthafrican.com/news/coal-mining-south-africa-world-heritage-site/" TargetMode="External"/><Relationship Id="rId2" Type="http://schemas.openxmlformats.org/officeDocument/2006/relationships/hyperlink" Target="https://www.cia.gov/library/publications/the-world-factbook/" TargetMode="External"/><Relationship Id="rId1" Type="http://schemas.openxmlformats.org/officeDocument/2006/relationships/slideLayout" Target="../slideLayouts/slideLayout5.xml"/><Relationship Id="rId6" Type="http://schemas.openxmlformats.org/officeDocument/2006/relationships/hyperlink" Target="https://freedomhouse.org/report/freedom-world/2019/eritrea" TargetMode="External"/><Relationship Id="rId11" Type="http://schemas.openxmlformats.org/officeDocument/2006/relationships/hyperlink" Target="https://www.caravansa.co.za/parks-of-the-great-escarpment/" TargetMode="External"/><Relationship Id="rId5" Type="http://schemas.openxmlformats.org/officeDocument/2006/relationships/hyperlink" Target="https://www.cia.gov/library/publications/the-world-factbook/geos/print_od.html" TargetMode="External"/><Relationship Id="rId10" Type="http://schemas.openxmlformats.org/officeDocument/2006/relationships/hyperlink" Target="https://www.worldbank.org/en/news/feature/2015/10/15/measuring-poverty-in-60-minutes-to-help-somalia-address-data-deprivation" TargetMode="External"/><Relationship Id="rId4" Type="http://schemas.openxmlformats.org/officeDocument/2006/relationships/hyperlink" Target="https://datahelpdesk.worldbank.org/" TargetMode="External"/><Relationship Id="rId9" Type="http://schemas.openxmlformats.org/officeDocument/2006/relationships/hyperlink" Target="https://www.mckinsey.com/industries/electric-power-and-natural-gas/our-insights/powering-africa" TargetMode="External"/><Relationship Id="rId14" Type="http://schemas.openxmlformats.org/officeDocument/2006/relationships/slide" Target="slide3.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slide" Target="slide7.xml"/><Relationship Id="rId5" Type="http://schemas.openxmlformats.org/officeDocument/2006/relationships/slide" Target="slide6.xml"/><Relationship Id="rId10" Type="http://schemas.openxmlformats.org/officeDocument/2006/relationships/slide" Target="slide13.xml"/><Relationship Id="rId4" Type="http://schemas.openxmlformats.org/officeDocument/2006/relationships/slide" Target="slide5.xml"/><Relationship Id="rId9" Type="http://schemas.openxmlformats.org/officeDocument/2006/relationships/slide" Target="slide11.xml"/></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 Target="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 Target="slide3.xm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large body of water with a mountain in the background&#10;&#10;Description generated with very high confidence">
            <a:hlinkClick r:id="rId2" action="ppaction://hlinksldjump"/>
            <a:extLst>
              <a:ext uri="{FF2B5EF4-FFF2-40B4-BE49-F238E27FC236}">
                <a16:creationId xmlns:a16="http://schemas.microsoft.com/office/drawing/2014/main" xmlns="" id="{3C9C9F0D-811F-4C13-8832-A2B719C57FC2}"/>
              </a:ext>
            </a:extLst>
          </p:cNvPr>
          <p:cNvPicPr>
            <a:picLocks noChangeAspect="1"/>
          </p:cNvPicPr>
          <p:nvPr/>
        </p:nvPicPr>
        <p:blipFill>
          <a:blip r:embed="rId3"/>
          <a:stretch>
            <a:fillRect/>
          </a:stretch>
        </p:blipFill>
        <p:spPr>
          <a:xfrm>
            <a:off x="1689316" y="860002"/>
            <a:ext cx="4435097" cy="5137997"/>
          </a:xfrm>
          <a:prstGeom prst="rect">
            <a:avLst/>
          </a:prstGeom>
        </p:spPr>
      </p:pic>
      <p:sp>
        <p:nvSpPr>
          <p:cNvPr id="2" name="Title 1">
            <a:extLst>
              <a:ext uri="{FF2B5EF4-FFF2-40B4-BE49-F238E27FC236}">
                <a16:creationId xmlns:a16="http://schemas.microsoft.com/office/drawing/2014/main" xmlns="" id="{3D638ACE-163E-40EB-A458-E794C67EA2A6}"/>
              </a:ext>
            </a:extLst>
          </p:cNvPr>
          <p:cNvSpPr>
            <a:spLocks noGrp="1"/>
          </p:cNvSpPr>
          <p:nvPr>
            <p:ph type="ctrTitle"/>
          </p:nvPr>
        </p:nvSpPr>
        <p:spPr/>
        <p:txBody>
          <a:bodyPr/>
          <a:lstStyle/>
          <a:p>
            <a:r>
              <a:rPr lang="en-US" dirty="0">
                <a:cs typeface="Calibri"/>
              </a:rPr>
              <a:t>EASTERN / SOUTHERN AFRICA</a:t>
            </a:r>
            <a:endParaRPr lang="en-US" dirty="0"/>
          </a:p>
        </p:txBody>
      </p:sp>
      <p:sp>
        <p:nvSpPr>
          <p:cNvPr id="3" name="Subtitle 2">
            <a:extLst>
              <a:ext uri="{FF2B5EF4-FFF2-40B4-BE49-F238E27FC236}">
                <a16:creationId xmlns:a16="http://schemas.microsoft.com/office/drawing/2014/main" xmlns="" id="{5C9205DF-8F5E-49F7-B00E-6F58293F5130}"/>
              </a:ext>
            </a:extLst>
          </p:cNvPr>
          <p:cNvSpPr>
            <a:spLocks noGrp="1"/>
          </p:cNvSpPr>
          <p:nvPr>
            <p:ph type="subTitle" idx="1"/>
          </p:nvPr>
        </p:nvSpPr>
        <p:spPr/>
        <p:txBody>
          <a:bodyPr anchor="t"/>
          <a:lstStyle/>
          <a:p>
            <a:r>
              <a:rPr lang="en-US" dirty="0">
                <a:cs typeface="Calibri"/>
              </a:rPr>
              <a:t>Data, Analytics and Insights</a:t>
            </a:r>
          </a:p>
        </p:txBody>
      </p:sp>
      <p:grpSp>
        <p:nvGrpSpPr>
          <p:cNvPr id="4" name="Group 3"/>
          <p:cNvGrpSpPr/>
          <p:nvPr/>
        </p:nvGrpSpPr>
        <p:grpSpPr>
          <a:xfrm>
            <a:off x="2853863" y="2222501"/>
            <a:ext cx="2085339" cy="2412998"/>
            <a:chOff x="2853863" y="2222501"/>
            <a:chExt cx="2085339" cy="2412998"/>
          </a:xfrm>
        </p:grpSpPr>
        <p:sp>
          <p:nvSpPr>
            <p:cNvPr id="18" name="Hexagon 17" descr="Solid dark colored hexagon in the middle of image accent">
              <a:hlinkClick r:id="rId2" action="ppaction://hlinksldjump"/>
              <a:extLst>
                <a:ext uri="{FF2B5EF4-FFF2-40B4-BE49-F238E27FC236}">
                  <a16:creationId xmlns:a16="http://schemas.microsoft.com/office/drawing/2014/main" xmlns="" id="{0E6B042D-E9CB-40E0-AAE9-6AD11F53E044}"/>
                </a:ext>
              </a:extLst>
            </p:cNvPr>
            <p:cNvSpPr/>
            <p:nvPr/>
          </p:nvSpPr>
          <p:spPr>
            <a:xfrm rot="16200000">
              <a:off x="2692617"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Calibri"/>
              </a:endParaRPr>
            </a:p>
          </p:txBody>
        </p:sp>
        <p:sp>
          <p:nvSpPr>
            <p:cNvPr id="7" name="TextBox 6">
              <a:extLst>
                <a:ext uri="{FF2B5EF4-FFF2-40B4-BE49-F238E27FC236}">
                  <a16:creationId xmlns:a16="http://schemas.microsoft.com/office/drawing/2014/main" xmlns="" id="{8480F3E9-C463-4AD7-8B81-F677B1B492FE}"/>
                </a:ext>
              </a:extLst>
            </p:cNvPr>
            <p:cNvSpPr txBox="1"/>
            <p:nvPr/>
          </p:nvSpPr>
          <p:spPr>
            <a:xfrm>
              <a:off x="2853863" y="3488600"/>
              <a:ext cx="2084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bg1"/>
                  </a:solidFill>
                  <a:cs typeface="Calibri"/>
                </a:rPr>
                <a:t>Consulting TEAM 3</a:t>
              </a:r>
            </a:p>
          </p:txBody>
        </p:sp>
        <p:sp>
          <p:nvSpPr>
            <p:cNvPr id="8" name="TextBox 7">
              <a:hlinkClick r:id="rId2" action="ppaction://hlinksldjump"/>
            </p:cNvPr>
            <p:cNvSpPr txBox="1"/>
            <p:nvPr/>
          </p:nvSpPr>
          <p:spPr>
            <a:xfrm>
              <a:off x="3350687" y="2842269"/>
              <a:ext cx="1086523" cy="646331"/>
            </a:xfrm>
            <a:prstGeom prst="rect">
              <a:avLst/>
            </a:prstGeom>
            <a:noFill/>
          </p:spPr>
          <p:txBody>
            <a:bodyPr wrap="square" rtlCol="0">
              <a:spAutoFit/>
            </a:bodyPr>
            <a:lstStyle/>
            <a:p>
              <a:pPr algn="ctr"/>
              <a:r>
                <a:rPr lang="es-VE" sz="3600" dirty="0">
                  <a:solidFill>
                    <a:schemeClr val="bg1"/>
                  </a:solidFill>
                  <a:latin typeface="Impact" panose="020B0806030902050204" pitchFamily="34" charset="0"/>
                  <a:cs typeface="Aharoni" panose="02010803020104030203" pitchFamily="2" charset="-79"/>
                </a:rPr>
                <a:t>T3</a:t>
              </a:r>
              <a:endParaRPr lang="en-US" sz="3600" b="1" dirty="0">
                <a:solidFill>
                  <a:schemeClr val="bg1"/>
                </a:solidFill>
                <a:latin typeface="Impact" panose="020B0806030902050204" pitchFamily="34" charset="0"/>
                <a:cs typeface="Aharoni" panose="02010803020104030203" pitchFamily="2" charset="-79"/>
              </a:endParaRPr>
            </a:p>
          </p:txBody>
        </p:sp>
      </p:gr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xmlns="" id="{F64048FA-1C7E-4BEF-8273-A6490A2211F4}"/>
              </a:ext>
            </a:extLst>
          </p:cNvPr>
          <p:cNvSpPr>
            <a:spLocks noGrp="1"/>
          </p:cNvSpPr>
          <p:nvPr>
            <p:ph type="title"/>
          </p:nvPr>
        </p:nvSpPr>
        <p:spPr/>
        <p:txBody>
          <a:bodyPr>
            <a:normAutofit fontScale="90000"/>
          </a:bodyPr>
          <a:lstStyle/>
          <a:p>
            <a:r>
              <a:rPr lang="en-US" dirty="0" smtClean="0"/>
              <a:t>Fertility, Lifespan </a:t>
            </a:r>
            <a:r>
              <a:rPr lang="en-US" dirty="0"/>
              <a:t>and Region Development</a:t>
            </a:r>
            <a:endParaRPr lang="en-US" b="0" dirty="0"/>
          </a:p>
        </p:txBody>
      </p:sp>
      <p:sp>
        <p:nvSpPr>
          <p:cNvPr id="12" name="Text Placeholder 18">
            <a:extLst>
              <a:ext uri="{FF2B5EF4-FFF2-40B4-BE49-F238E27FC236}">
                <a16:creationId xmlns:a16="http://schemas.microsoft.com/office/drawing/2014/main" xmlns="" id="{FAA9D8EA-A7CA-4ED0-94D3-29382CDEBB32}"/>
              </a:ext>
            </a:extLst>
          </p:cNvPr>
          <p:cNvSpPr>
            <a:spLocks noGrp="1"/>
          </p:cNvSpPr>
          <p:nvPr>
            <p:ph type="body" sz="quarter" idx="16"/>
          </p:nvPr>
        </p:nvSpPr>
        <p:spPr/>
        <p:txBody>
          <a:bodyPr/>
          <a:lstStyle/>
          <a:p>
            <a:r>
              <a:rPr lang="en-US" dirty="0"/>
              <a:t>Eastern / Southern Africa</a:t>
            </a:r>
          </a:p>
        </p:txBody>
      </p:sp>
      <p:sp>
        <p:nvSpPr>
          <p:cNvPr id="3" name="Footer Placeholder 2">
            <a:extLst>
              <a:ext uri="{FF2B5EF4-FFF2-40B4-BE49-F238E27FC236}">
                <a16:creationId xmlns:a16="http://schemas.microsoft.com/office/drawing/2014/main" xmlns="" id="{16764F18-9B71-4D59-80A4-C9436CB2F479}"/>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7553D90E-F2EA-4BA1-ACBD-9D3D0EB22C8A}"/>
              </a:ext>
            </a:extLst>
          </p:cNvPr>
          <p:cNvSpPr>
            <a:spLocks noGrp="1"/>
          </p:cNvSpPr>
          <p:nvPr>
            <p:ph type="sldNum" sz="quarter" idx="18"/>
          </p:nvPr>
        </p:nvSpPr>
        <p:spPr/>
        <p:txBody>
          <a:bodyPr/>
          <a:lstStyle/>
          <a:p>
            <a:fld id="{8699F50C-BE38-4BD0-BA84-9B090E1F2B9B}" type="slidenum">
              <a:rPr lang="en-US" smtClean="0"/>
              <a:pPr/>
              <a:t>10</a:t>
            </a:fld>
            <a:endParaRPr lang="en-US" dirty="0"/>
          </a:p>
        </p:txBody>
      </p:sp>
      <p:sp>
        <p:nvSpPr>
          <p:cNvPr id="7" name="TextBox 6">
            <a:hlinkClick r:id="rId2"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8" name="Content Placeholder 17">
            <a:extLst>
              <a:ext uri="{FF2B5EF4-FFF2-40B4-BE49-F238E27FC236}">
                <a16:creationId xmlns:a16="http://schemas.microsoft.com/office/drawing/2014/main" xmlns="" id="{C955AFB3-173C-4848-B3E9-1375591B297E}"/>
              </a:ext>
            </a:extLst>
          </p:cNvPr>
          <p:cNvSpPr txBox="1">
            <a:spLocks/>
          </p:cNvSpPr>
          <p:nvPr/>
        </p:nvSpPr>
        <p:spPr>
          <a:xfrm>
            <a:off x="7084139" y="5274275"/>
            <a:ext cx="4566393" cy="900616"/>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chemeClr val="accent2"/>
              </a:buClr>
              <a:buNone/>
            </a:pPr>
            <a:r>
              <a:rPr lang="en-US" sz="1600" i="1" dirty="0"/>
              <a:t>“ population growth is a complex issue in the region despite the current development in some areas. Education will be important for the newest generations and we should prepare them to be ready for the new challenges“</a:t>
            </a:r>
          </a:p>
          <a:p>
            <a:pPr marL="457200" lvl="1" indent="0">
              <a:buClr>
                <a:schemeClr val="accent2"/>
              </a:buClr>
              <a:buNone/>
            </a:pPr>
            <a:r>
              <a:rPr lang="en-US" sz="1600" i="1" dirty="0"/>
              <a:t> </a:t>
            </a:r>
            <a:r>
              <a:rPr lang="en-US" sz="1600" dirty="0"/>
              <a:t>– Executive @ Visteon SA </a:t>
            </a:r>
            <a:r>
              <a:rPr lang="en-US" sz="1600" dirty="0" err="1"/>
              <a:t>Py</a:t>
            </a:r>
            <a:endParaRPr lang="en-US" sz="1600" dirty="0"/>
          </a:p>
        </p:txBody>
      </p:sp>
      <p:pic>
        <p:nvPicPr>
          <p:cNvPr id="9" name="Picture 8" descr="A screenshot of a cell phone&#10;&#10;Description automatically generated">
            <a:extLst>
              <a:ext uri="{FF2B5EF4-FFF2-40B4-BE49-F238E27FC236}">
                <a16:creationId xmlns:a16="http://schemas.microsoft.com/office/drawing/2014/main" xmlns="" id="{BDB1BD06-23CF-F64A-96FF-BE66BE6B7BC3}"/>
              </a:ext>
            </a:extLst>
          </p:cNvPr>
          <p:cNvPicPr>
            <a:picLocks noChangeAspect="1"/>
          </p:cNvPicPr>
          <p:nvPr/>
        </p:nvPicPr>
        <p:blipFill rotWithShape="1">
          <a:blip r:embed="rId3"/>
          <a:srcRect r="95746" b="1761"/>
          <a:stretch/>
        </p:blipFill>
        <p:spPr>
          <a:xfrm>
            <a:off x="518678" y="2982967"/>
            <a:ext cx="518678" cy="2994322"/>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xmlns="" id="{51C9D0A1-D49B-D64B-8407-E6FAB9F56704}"/>
              </a:ext>
            </a:extLst>
          </p:cNvPr>
          <p:cNvPicPr>
            <a:picLocks noChangeAspect="1"/>
          </p:cNvPicPr>
          <p:nvPr/>
        </p:nvPicPr>
        <p:blipFill rotWithShape="1">
          <a:blip r:embed="rId3"/>
          <a:srcRect l="52841" b="1761"/>
          <a:stretch/>
        </p:blipFill>
        <p:spPr>
          <a:xfrm>
            <a:off x="1037356" y="2982967"/>
            <a:ext cx="5749636" cy="2994322"/>
          </a:xfrm>
          <a:prstGeom prst="rect">
            <a:avLst/>
          </a:prstGeom>
        </p:spPr>
      </p:pic>
      <p:pic>
        <p:nvPicPr>
          <p:cNvPr id="11" name="Picture 10" descr="A picture containing screenshot, drawing&#10;&#10;Description automatically generated">
            <a:extLst>
              <a:ext uri="{FF2B5EF4-FFF2-40B4-BE49-F238E27FC236}">
                <a16:creationId xmlns:a16="http://schemas.microsoft.com/office/drawing/2014/main" xmlns="" id="{AF04F2E1-1F5C-3A47-BD6B-147B62655141}"/>
              </a:ext>
            </a:extLst>
          </p:cNvPr>
          <p:cNvPicPr>
            <a:picLocks noChangeAspect="1"/>
          </p:cNvPicPr>
          <p:nvPr/>
        </p:nvPicPr>
        <p:blipFill rotWithShape="1">
          <a:blip r:embed="rId4"/>
          <a:srcRect l="50000" t="-191" r="-232" b="66099"/>
          <a:stretch/>
        </p:blipFill>
        <p:spPr>
          <a:xfrm>
            <a:off x="4031092" y="1736058"/>
            <a:ext cx="2755900" cy="1246909"/>
          </a:xfrm>
          <a:prstGeom prst="rect">
            <a:avLst/>
          </a:prstGeom>
        </p:spPr>
      </p:pic>
      <p:pic>
        <p:nvPicPr>
          <p:cNvPr id="14" name="Picture 13" descr="A picture containing screenshot, drawing&#10;&#10;Description automatically generated">
            <a:extLst>
              <a:ext uri="{FF2B5EF4-FFF2-40B4-BE49-F238E27FC236}">
                <a16:creationId xmlns:a16="http://schemas.microsoft.com/office/drawing/2014/main" xmlns="" id="{1E5672C9-02FD-D544-9B35-DE2BC046F2DD}"/>
              </a:ext>
            </a:extLst>
          </p:cNvPr>
          <p:cNvPicPr>
            <a:picLocks noChangeAspect="1"/>
          </p:cNvPicPr>
          <p:nvPr/>
        </p:nvPicPr>
        <p:blipFill rotWithShape="1">
          <a:blip r:embed="rId4"/>
          <a:srcRect t="33902" r="50000" b="32386"/>
          <a:stretch/>
        </p:blipFill>
        <p:spPr>
          <a:xfrm>
            <a:off x="4031092" y="2942627"/>
            <a:ext cx="2743200" cy="1233054"/>
          </a:xfrm>
          <a:prstGeom prst="rect">
            <a:avLst/>
          </a:prstGeom>
        </p:spPr>
      </p:pic>
      <p:sp>
        <p:nvSpPr>
          <p:cNvPr id="15" name="Rectangle 14">
            <a:extLst>
              <a:ext uri="{FF2B5EF4-FFF2-40B4-BE49-F238E27FC236}">
                <a16:creationId xmlns:a16="http://schemas.microsoft.com/office/drawing/2014/main" xmlns="" id="{8A1FCBA6-472C-FA45-A6F7-1BE79B2A09BA}"/>
              </a:ext>
            </a:extLst>
          </p:cNvPr>
          <p:cNvSpPr/>
          <p:nvPr/>
        </p:nvSpPr>
        <p:spPr>
          <a:xfrm>
            <a:off x="7305670" y="1538456"/>
            <a:ext cx="4356387" cy="2523768"/>
          </a:xfrm>
          <a:prstGeom prst="rect">
            <a:avLst/>
          </a:prstGeom>
        </p:spPr>
        <p:txBody>
          <a:bodyPr wrap="square">
            <a:spAutoFit/>
          </a:bodyPr>
          <a:lstStyle/>
          <a:p>
            <a:pPr marL="285750" indent="-285750">
              <a:buFont typeface="Arial" panose="020B0604020202020204" pitchFamily="34" charset="0"/>
              <a:buChar char="•"/>
            </a:pPr>
            <a:r>
              <a:rPr lang="en-US" sz="2000" dirty="0" smtClean="0">
                <a:solidFill>
                  <a:srgbClr val="333333"/>
                </a:solidFill>
              </a:rPr>
              <a:t>Fewer childbearing </a:t>
            </a:r>
            <a:r>
              <a:rPr lang="en-US" sz="2000" dirty="0" smtClean="0">
                <a:solidFill>
                  <a:srgbClr val="333333"/>
                </a:solidFill>
                <a:sym typeface="Wingdings" pitchFamily="2" charset="2"/>
              </a:rPr>
              <a:t>might mean </a:t>
            </a:r>
            <a:r>
              <a:rPr lang="en-US" sz="2000" dirty="0" smtClean="0">
                <a:solidFill>
                  <a:srgbClr val="333333"/>
                </a:solidFill>
              </a:rPr>
              <a:t>more disposable resources and improved life expectancy</a:t>
            </a:r>
            <a:r>
              <a:rPr lang="en-US" dirty="0" smtClean="0">
                <a:solidFill>
                  <a:srgbClr val="333333"/>
                </a:solidFill>
                <a:latin typeface="Open Sans"/>
              </a:rPr>
              <a:t>. </a:t>
            </a:r>
          </a:p>
          <a:p>
            <a:endParaRPr lang="en-US" dirty="0">
              <a:solidFill>
                <a:srgbClr val="333333"/>
              </a:solidFill>
              <a:latin typeface="Open Sans"/>
            </a:endParaRPr>
          </a:p>
          <a:p>
            <a:pPr marL="285750" indent="-285750">
              <a:buFont typeface="Arial" panose="020B0604020202020204" pitchFamily="34" charset="0"/>
              <a:buChar char="•"/>
            </a:pPr>
            <a:r>
              <a:rPr lang="en-US" sz="2000" b="1" dirty="0" smtClean="0">
                <a:solidFill>
                  <a:srgbClr val="333333"/>
                </a:solidFill>
              </a:rPr>
              <a:t>Female education attainment, </a:t>
            </a:r>
            <a:r>
              <a:rPr lang="en-US" sz="2000" b="1" dirty="0" smtClean="0"/>
              <a:t>family planning</a:t>
            </a:r>
            <a:r>
              <a:rPr lang="en-US" sz="2000" dirty="0" smtClean="0"/>
              <a:t>, </a:t>
            </a:r>
            <a:r>
              <a:rPr lang="en-US" sz="2000" i="1" dirty="0" smtClean="0"/>
              <a:t>reduced child mortality</a:t>
            </a:r>
            <a:r>
              <a:rPr lang="en-US" sz="2000" dirty="0" smtClean="0"/>
              <a:t>, and </a:t>
            </a:r>
            <a:r>
              <a:rPr lang="en-US" sz="2000" i="1" dirty="0" smtClean="0"/>
              <a:t>access to work opportunities </a:t>
            </a:r>
            <a:r>
              <a:rPr lang="en-US" sz="2000" dirty="0" smtClean="0"/>
              <a:t>are all significant factors. </a:t>
            </a:r>
          </a:p>
        </p:txBody>
      </p:sp>
    </p:spTree>
    <p:extLst>
      <p:ext uri="{BB962C8B-B14F-4D97-AF65-F5344CB8AC3E}">
        <p14:creationId xmlns:p14="http://schemas.microsoft.com/office/powerpoint/2010/main" val="105489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E3E5EE03-FBF6-46F5-8085-716AC6CE1C8C}"/>
              </a:ext>
            </a:extLst>
          </p:cNvPr>
          <p:cNvSpPr>
            <a:spLocks noGrp="1"/>
          </p:cNvSpPr>
          <p:nvPr>
            <p:ph type="title"/>
          </p:nvPr>
        </p:nvSpPr>
        <p:spPr/>
        <p:txBody>
          <a:bodyPr/>
          <a:lstStyle/>
          <a:p>
            <a:r>
              <a:rPr lang="en-US" dirty="0"/>
              <a:t>Wrap </a:t>
            </a:r>
            <a:r>
              <a:rPr lang="en-US" b="0" dirty="0"/>
              <a:t>Up</a:t>
            </a:r>
          </a:p>
        </p:txBody>
      </p:sp>
      <p:sp>
        <p:nvSpPr>
          <p:cNvPr id="19" name="Text Placeholder 18">
            <a:extLst>
              <a:ext uri="{FF2B5EF4-FFF2-40B4-BE49-F238E27FC236}">
                <a16:creationId xmlns:a16="http://schemas.microsoft.com/office/drawing/2014/main" xmlns="" id="{DFE11F38-F66B-4F95-8224-6CCA69D57617}"/>
              </a:ext>
            </a:extLst>
          </p:cNvPr>
          <p:cNvSpPr>
            <a:spLocks noGrp="1"/>
          </p:cNvSpPr>
          <p:nvPr>
            <p:ph type="body" sz="quarter" idx="16"/>
          </p:nvPr>
        </p:nvSpPr>
        <p:spPr/>
        <p:txBody>
          <a:bodyPr/>
          <a:lstStyle/>
          <a:p>
            <a:r>
              <a:rPr lang="en-US" dirty="0"/>
              <a:t>Eastern / Southern Africa Development Ideas</a:t>
            </a:r>
          </a:p>
        </p:txBody>
      </p:sp>
      <p:sp>
        <p:nvSpPr>
          <p:cNvPr id="15" name="Text Placeholder 14">
            <a:extLst>
              <a:ext uri="{FF2B5EF4-FFF2-40B4-BE49-F238E27FC236}">
                <a16:creationId xmlns:a16="http://schemas.microsoft.com/office/drawing/2014/main" xmlns="" id="{24E18385-8BEA-4522-ABAA-5AB38F0D4FC2}"/>
              </a:ext>
            </a:extLst>
          </p:cNvPr>
          <p:cNvSpPr>
            <a:spLocks noGrp="1"/>
          </p:cNvSpPr>
          <p:nvPr>
            <p:ph type="body" idx="1"/>
          </p:nvPr>
        </p:nvSpPr>
        <p:spPr>
          <a:xfrm>
            <a:off x="520698" y="3383498"/>
            <a:ext cx="3964206" cy="781188"/>
          </a:xfrm>
        </p:spPr>
        <p:txBody>
          <a:bodyPr/>
          <a:lstStyle/>
          <a:p>
            <a:r>
              <a:rPr lang="en-US" dirty="0"/>
              <a:t>Insight 1</a:t>
            </a:r>
          </a:p>
        </p:txBody>
      </p:sp>
      <p:sp>
        <p:nvSpPr>
          <p:cNvPr id="16"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a:xfrm>
            <a:off x="520698" y="4371330"/>
            <a:ext cx="3641326" cy="1475674"/>
          </a:xfrm>
        </p:spPr>
        <p:txBody>
          <a:bodyPr anchor="t">
            <a:normAutofit/>
          </a:bodyPr>
          <a:lstStyle/>
          <a:p>
            <a:pPr>
              <a:buClr>
                <a:schemeClr val="accent2"/>
              </a:buClr>
            </a:pPr>
            <a:r>
              <a:rPr lang="en-US" sz="2000">
                <a:cs typeface="Calibri"/>
              </a:rPr>
              <a:t>Without proper investment in Electricity economic growth will be difficult</a:t>
            </a:r>
            <a:endParaRPr lang="en-US" sz="2000"/>
          </a:p>
        </p:txBody>
      </p:sp>
      <p:sp>
        <p:nvSpPr>
          <p:cNvPr id="20" name="Footer Placeholder 4">
            <a:extLst>
              <a:ext uri="{FF2B5EF4-FFF2-40B4-BE49-F238E27FC236}">
                <a16:creationId xmlns:a16="http://schemas.microsoft.com/office/drawing/2014/main" xmlns=""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11</a:t>
            </a:fld>
            <a:endParaRPr lang="en-US" dirty="0"/>
          </a:p>
        </p:txBody>
      </p:sp>
      <p:sp>
        <p:nvSpPr>
          <p:cNvPr id="10" name="TextBox 9">
            <a:hlinkClick r:id="rId2"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6" name="Text Placeholder 14">
            <a:extLst>
              <a:ext uri="{FF2B5EF4-FFF2-40B4-BE49-F238E27FC236}">
                <a16:creationId xmlns:a16="http://schemas.microsoft.com/office/drawing/2014/main" xmlns="" id="{8F23932D-BCC3-410E-BA69-948911FA18DF}"/>
              </a:ext>
            </a:extLst>
          </p:cNvPr>
          <p:cNvSpPr txBox="1">
            <a:spLocks/>
          </p:cNvSpPr>
          <p:nvPr/>
        </p:nvSpPr>
        <p:spPr>
          <a:xfrm>
            <a:off x="4483098" y="3380915"/>
            <a:ext cx="3964206" cy="781188"/>
          </a:xfrm>
          <a:prstGeom prst="rect">
            <a:avLst/>
          </a:prstGeom>
        </p:spPr>
        <p:txBody>
          <a:bodyPr anchor="b">
            <a:norm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Insight 2</a:t>
            </a:r>
          </a:p>
        </p:txBody>
      </p:sp>
      <p:sp>
        <p:nvSpPr>
          <p:cNvPr id="7" name="Content Placeholder 15">
            <a:extLst>
              <a:ext uri="{FF2B5EF4-FFF2-40B4-BE49-F238E27FC236}">
                <a16:creationId xmlns:a16="http://schemas.microsoft.com/office/drawing/2014/main" xmlns="" id="{D80AF2C9-E910-49EB-B9C1-DA8407A29ED0}"/>
              </a:ext>
            </a:extLst>
          </p:cNvPr>
          <p:cNvSpPr txBox="1">
            <a:spLocks/>
          </p:cNvSpPr>
          <p:nvPr/>
        </p:nvSpPr>
        <p:spPr>
          <a:xfrm>
            <a:off x="4418522" y="4368747"/>
            <a:ext cx="3473427" cy="1230285"/>
          </a:xfrm>
          <a:prstGeom prst="rect">
            <a:avLst/>
          </a:prstGeom>
        </p:spPr>
        <p:txBody>
          <a:bodyPr anchor="t">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sz="2000">
                <a:cs typeface="Calibri"/>
              </a:rPr>
              <a:t>Health Care and Education investments To support population growth.</a:t>
            </a:r>
          </a:p>
        </p:txBody>
      </p:sp>
      <p:sp>
        <p:nvSpPr>
          <p:cNvPr id="24" name="Text Placeholder 14">
            <a:extLst>
              <a:ext uri="{FF2B5EF4-FFF2-40B4-BE49-F238E27FC236}">
                <a16:creationId xmlns:a16="http://schemas.microsoft.com/office/drawing/2014/main" xmlns="" id="{2F02F223-B1E4-4ABA-A7B6-E30B594635C3}"/>
              </a:ext>
            </a:extLst>
          </p:cNvPr>
          <p:cNvSpPr txBox="1">
            <a:spLocks/>
          </p:cNvSpPr>
          <p:nvPr/>
        </p:nvSpPr>
        <p:spPr>
          <a:xfrm>
            <a:off x="8228521" y="3380914"/>
            <a:ext cx="3964206" cy="781188"/>
          </a:xfrm>
          <a:prstGeom prst="rect">
            <a:avLst/>
          </a:prstGeom>
        </p:spPr>
        <p:txBody>
          <a:bodyPr anchor="b">
            <a:normAutofit/>
          </a:bodyPr>
          <a:lstStyle>
            <a:lvl1pPr marL="0" indent="0" algn="l" defTabSz="914400" rtl="0" eaLnBrk="1" latinLnBrk="0" hangingPunct="1">
              <a:lnSpc>
                <a:spcPct val="100000"/>
              </a:lnSpc>
              <a:spcBef>
                <a:spcPts val="0"/>
              </a:spcBef>
              <a:buClr>
                <a:srgbClr val="2E7A40"/>
              </a:buClr>
              <a:buFont typeface="Arial" panose="020B0604020202020204" pitchFamily="34" charset="0"/>
              <a:buNone/>
              <a:defRPr lang="en-US" sz="28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rgbClr val="2E7A40"/>
              </a:buClr>
              <a:buFont typeface="Arial" panose="020B0604020202020204" pitchFamily="34" charset="0"/>
              <a:buNone/>
              <a:defRPr lang="en-US"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2E7A40"/>
              </a:buClr>
              <a:buFont typeface="Arial" panose="020B0604020202020204" pitchFamily="34" charset="0"/>
              <a:buNone/>
              <a:defRPr lang="en-US"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2E7A40"/>
              </a:buClr>
              <a:buFont typeface="Arial" panose="020B0604020202020204" pitchFamily="34" charset="0"/>
              <a:buNone/>
              <a:defRPr lang="en-US"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2E7A40"/>
              </a:buClr>
              <a:buFont typeface="Arial" panose="020B0604020202020204" pitchFamily="34" charset="0"/>
              <a:buNone/>
              <a:defRPr lang="en-IN"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Insight 3</a:t>
            </a:r>
          </a:p>
        </p:txBody>
      </p:sp>
      <p:sp>
        <p:nvSpPr>
          <p:cNvPr id="25" name="Content Placeholder 15">
            <a:extLst>
              <a:ext uri="{FF2B5EF4-FFF2-40B4-BE49-F238E27FC236}">
                <a16:creationId xmlns:a16="http://schemas.microsoft.com/office/drawing/2014/main" xmlns="" id="{680BCB0B-4AD8-468A-84A3-DC0F1759618E}"/>
              </a:ext>
            </a:extLst>
          </p:cNvPr>
          <p:cNvSpPr txBox="1">
            <a:spLocks/>
          </p:cNvSpPr>
          <p:nvPr/>
        </p:nvSpPr>
        <p:spPr>
          <a:xfrm>
            <a:off x="8228521" y="4368746"/>
            <a:ext cx="3628410" cy="920319"/>
          </a:xfrm>
          <a:prstGeom prst="rect">
            <a:avLst/>
          </a:prstGeom>
        </p:spPr>
        <p:txBody>
          <a:bodyPr anchor="t">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a:cs typeface="Calibri"/>
              </a:rPr>
              <a:t>Diversifying Economy </a:t>
            </a:r>
          </a:p>
        </p:txBody>
      </p:sp>
      <p:sp>
        <p:nvSpPr>
          <p:cNvPr id="26" name="Content Placeholder 15">
            <a:extLst>
              <a:ext uri="{FF2B5EF4-FFF2-40B4-BE49-F238E27FC236}">
                <a16:creationId xmlns:a16="http://schemas.microsoft.com/office/drawing/2014/main" xmlns="" id="{AB12FC17-7CD3-4601-B29B-7F1D57931FB6}"/>
              </a:ext>
            </a:extLst>
          </p:cNvPr>
          <p:cNvSpPr txBox="1">
            <a:spLocks/>
          </p:cNvSpPr>
          <p:nvPr/>
        </p:nvSpPr>
        <p:spPr>
          <a:xfrm>
            <a:off x="518114" y="1979424"/>
            <a:ext cx="11158002" cy="920319"/>
          </a:xfrm>
          <a:prstGeom prst="rect">
            <a:avLst/>
          </a:prstGeom>
        </p:spPr>
        <p:txBody>
          <a:bodyPr anchor="t">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a:ea typeface="+mn-lt"/>
                <a:cs typeface="+mn-lt"/>
              </a:rPr>
              <a:t>Regional opportunities by promoting agriculture (food), health care, education, regional integration, invest in employment, and economic diversification.</a:t>
            </a:r>
            <a:endParaRPr lang="en-US">
              <a:cs typeface="Calibri"/>
            </a:endParaRPr>
          </a:p>
        </p:txBody>
      </p:sp>
    </p:spTree>
    <p:extLst>
      <p:ext uri="{BB962C8B-B14F-4D97-AF65-F5344CB8AC3E}">
        <p14:creationId xmlns:p14="http://schemas.microsoft.com/office/powerpoint/2010/main" val="3166287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xmlns="" id="{8B6C5EAB-81FF-4827-A160-22F4363C611A}"/>
              </a:ext>
            </a:extLst>
          </p:cNvPr>
          <p:cNvSpPr>
            <a:spLocks noGrp="1"/>
          </p:cNvSpPr>
          <p:nvPr>
            <p:ph type="ctrTitle"/>
          </p:nvPr>
        </p:nvSpPr>
        <p:spPr/>
        <p:txBody>
          <a:bodyPr/>
          <a:lstStyle/>
          <a:p>
            <a:r>
              <a:rPr lang="en-US" dirty="0"/>
              <a:t>Thank You.</a:t>
            </a:r>
          </a:p>
        </p:txBody>
      </p:sp>
      <p:pic>
        <p:nvPicPr>
          <p:cNvPr id="18" name="Picture Placeholder 16" title="Building image">
            <a:extLst>
              <a:ext uri="{FF2B5EF4-FFF2-40B4-BE49-F238E27FC236}">
                <a16:creationId xmlns:a16="http://schemas.microsoft.com/office/drawing/2014/main" xmlns="" id="{BA026684-ED32-4C82-8EFB-03E9E047EA33}"/>
              </a:ext>
            </a:extLst>
          </p:cNvPr>
          <p:cNvPicPr>
            <a:picLocks noGrp="1" noChangeAspect="1"/>
          </p:cNvPicPr>
          <p:nvPr>
            <p:ph type="pic" sz="quarter" idx="13"/>
          </p:nvPr>
        </p:nvPicPr>
        <p:blipFill>
          <a:blip r:embed="rId2"/>
          <a:srcRect l="20784" r="20784"/>
          <a:stretch>
            <a:fillRect/>
          </a:stretch>
        </p:blipFill>
        <p:spPr/>
      </p:pic>
      <p:sp>
        <p:nvSpPr>
          <p:cNvPr id="19" name="Hexagon 18" descr="Solid dark colored hexagon in the middle of image accent">
            <a:extLst>
              <a:ext uri="{FF2B5EF4-FFF2-40B4-BE49-F238E27FC236}">
                <a16:creationId xmlns:a16="http://schemas.microsoft.com/office/drawing/2014/main" xmlns=""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descr="Company initials and name in grouped text">
            <a:extLst>
              <a:ext uri="{FF2B5EF4-FFF2-40B4-BE49-F238E27FC236}">
                <a16:creationId xmlns:a16="http://schemas.microsoft.com/office/drawing/2014/main" xmlns="" id="{82C4EAC6-3E04-4614-86BA-A23C851754D9}"/>
              </a:ext>
            </a:extLst>
          </p:cNvPr>
          <p:cNvGrpSpPr/>
          <p:nvPr/>
        </p:nvGrpSpPr>
        <p:grpSpPr>
          <a:xfrm>
            <a:off x="2955850" y="2855631"/>
            <a:ext cx="1881541" cy="1118752"/>
            <a:chOff x="2955850" y="2902286"/>
            <a:chExt cx="1881541" cy="1118752"/>
          </a:xfrm>
        </p:grpSpPr>
        <p:sp>
          <p:nvSpPr>
            <p:cNvPr id="21" name="TextBox 20">
              <a:extLst>
                <a:ext uri="{FF2B5EF4-FFF2-40B4-BE49-F238E27FC236}">
                  <a16:creationId xmlns:a16="http://schemas.microsoft.com/office/drawing/2014/main" xmlns="" id="{A20626FA-81E3-4C45-BF2D-D52CF6D96238}"/>
                </a:ext>
              </a:extLst>
            </p:cNvPr>
            <p:cNvSpPr txBox="1"/>
            <p:nvPr/>
          </p:nvSpPr>
          <p:spPr>
            <a:xfrm>
              <a:off x="3238428" y="2902286"/>
              <a:ext cx="1295547" cy="1015663"/>
            </a:xfrm>
            <a:prstGeom prst="rect">
              <a:avLst/>
            </a:prstGeom>
            <a:noFill/>
          </p:spPr>
          <p:txBody>
            <a:bodyPr wrap="none" rtlCol="0">
              <a:spAutoFit/>
            </a:bodyPr>
            <a:lstStyle/>
            <a:p>
              <a:r>
                <a:rPr lang="en-US" sz="6000" b="1" dirty="0">
                  <a:solidFill>
                    <a:schemeClr val="bg1"/>
                  </a:solidFill>
                  <a:latin typeface="Arial Black" panose="020B0A04020102020204" pitchFamily="34" charset="0"/>
                </a:rPr>
                <a:t>FR</a:t>
              </a:r>
            </a:p>
          </p:txBody>
        </p:sp>
        <p:sp>
          <p:nvSpPr>
            <p:cNvPr id="22" name="TextBox 21">
              <a:extLst>
                <a:ext uri="{FF2B5EF4-FFF2-40B4-BE49-F238E27FC236}">
                  <a16:creationId xmlns:a16="http://schemas.microsoft.com/office/drawing/2014/main" xmlns="" id="{D6E86452-6AEA-4380-9682-AB26317ADB62}"/>
                </a:ext>
              </a:extLst>
            </p:cNvPr>
            <p:cNvSpPr txBox="1"/>
            <p:nvPr/>
          </p:nvSpPr>
          <p:spPr>
            <a:xfrm>
              <a:off x="2955850" y="3713261"/>
              <a:ext cx="1881541" cy="307777"/>
            </a:xfrm>
            <a:prstGeom prst="rect">
              <a:avLst/>
            </a:prstGeom>
            <a:noFill/>
          </p:spPr>
          <p:txBody>
            <a:bodyPr wrap="none" rtlCol="0">
              <a:spAutoFit/>
            </a:bodyPr>
            <a:lstStyle/>
            <a:p>
              <a:r>
                <a:rPr lang="en-US" sz="1400" dirty="0">
                  <a:solidFill>
                    <a:schemeClr val="bg1"/>
                  </a:solidFill>
                  <a:cs typeface="Calibri Light" panose="020F0302020204030204" pitchFamily="34" charset="0"/>
                </a:rPr>
                <a:t>FABRIKAM RESIDENCES</a:t>
              </a:r>
            </a:p>
          </p:txBody>
        </p:sp>
      </p:grpSp>
      <p:pic>
        <p:nvPicPr>
          <p:cNvPr id="12" name="Picture 6" descr="A large body of water with a mountain in the background&#10;&#10;Description generated with very high confidence">
            <a:extLst>
              <a:ext uri="{FF2B5EF4-FFF2-40B4-BE49-F238E27FC236}">
                <a16:creationId xmlns:a16="http://schemas.microsoft.com/office/drawing/2014/main" xmlns="" id="{3C9C9F0D-811F-4C13-8832-A2B719C57FC2}"/>
              </a:ext>
            </a:extLst>
          </p:cNvPr>
          <p:cNvPicPr>
            <a:picLocks noChangeAspect="1"/>
          </p:cNvPicPr>
          <p:nvPr/>
        </p:nvPicPr>
        <p:blipFill>
          <a:blip r:embed="rId3"/>
          <a:stretch>
            <a:fillRect/>
          </a:stretch>
        </p:blipFill>
        <p:spPr>
          <a:xfrm>
            <a:off x="1689316" y="860002"/>
            <a:ext cx="4435097" cy="5137997"/>
          </a:xfrm>
          <a:prstGeom prst="rect">
            <a:avLst/>
          </a:prstGeom>
        </p:spPr>
      </p:pic>
      <p:sp>
        <p:nvSpPr>
          <p:cNvPr id="13" name="Hexagon 12" descr="Solid dark colored hexagon in the middle of image accent">
            <a:extLst>
              <a:ext uri="{FF2B5EF4-FFF2-40B4-BE49-F238E27FC236}">
                <a16:creationId xmlns:a16="http://schemas.microsoft.com/office/drawing/2014/main" xmlns="" id="{0E6B042D-E9CB-40E0-AAE9-6AD11F53E044}"/>
              </a:ext>
            </a:extLst>
          </p:cNvPr>
          <p:cNvSpPr/>
          <p:nvPr/>
        </p:nvSpPr>
        <p:spPr>
          <a:xfrm rot="16200000">
            <a:off x="2692617"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Calibri"/>
            </a:endParaRPr>
          </a:p>
        </p:txBody>
      </p:sp>
      <p:sp>
        <p:nvSpPr>
          <p:cNvPr id="16" name="TextBox 15">
            <a:extLst>
              <a:ext uri="{FF2B5EF4-FFF2-40B4-BE49-F238E27FC236}">
                <a16:creationId xmlns:a16="http://schemas.microsoft.com/office/drawing/2014/main" xmlns="" id="{3359DD7C-3BFA-488F-B5E0-27FAE59F82A8}"/>
              </a:ext>
            </a:extLst>
          </p:cNvPr>
          <p:cNvSpPr txBox="1"/>
          <p:nvPr/>
        </p:nvSpPr>
        <p:spPr>
          <a:xfrm>
            <a:off x="2864603" y="2955009"/>
            <a:ext cx="208452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chemeClr val="bg1"/>
                </a:solidFill>
                <a:cs typeface="Calibri"/>
              </a:rPr>
              <a:t>Consulting TEAM 3</a:t>
            </a:r>
          </a:p>
        </p:txBody>
      </p:sp>
      <p:sp>
        <p:nvSpPr>
          <p:cNvPr id="6" name="TextBox 5"/>
          <p:cNvSpPr txBox="1"/>
          <p:nvPr/>
        </p:nvSpPr>
        <p:spPr>
          <a:xfrm>
            <a:off x="6375721" y="3437274"/>
            <a:ext cx="939479" cy="1651093"/>
          </a:xfrm>
          <a:prstGeom prst="rect">
            <a:avLst/>
          </a:prstGeom>
          <a:solidFill>
            <a:schemeClr val="bg1"/>
          </a:solidFill>
        </p:spPr>
        <p:txBody>
          <a:bodyPr wrap="square" rtlCol="0">
            <a:spAutoFit/>
          </a:bodyPr>
          <a:lstStyle/>
          <a:p>
            <a:endParaRPr lang="en-US" dirty="0"/>
          </a:p>
        </p:txBody>
      </p:sp>
      <p:sp>
        <p:nvSpPr>
          <p:cNvPr id="14" name="TextBox 13">
            <a:hlinkClick r:id="rId4"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Tree>
    <p:extLst>
      <p:ext uri="{BB962C8B-B14F-4D97-AF65-F5344CB8AC3E}">
        <p14:creationId xmlns:p14="http://schemas.microsoft.com/office/powerpoint/2010/main" val="2260955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228" y="326569"/>
            <a:ext cx="11473543" cy="6204859"/>
          </a:xfrm>
          <a:prstGeom prst="rect">
            <a:avLst/>
          </a:prstGeom>
        </p:spPr>
      </p:pic>
      <p:sp>
        <p:nvSpPr>
          <p:cNvPr id="11" name="Title 10">
            <a:extLst>
              <a:ext uri="{FF2B5EF4-FFF2-40B4-BE49-F238E27FC236}">
                <a16:creationId xmlns:a16="http://schemas.microsoft.com/office/drawing/2014/main" xmlns="" id="{69D4BCF2-C773-495F-A4D5-860FB6A2FA91}"/>
              </a:ext>
            </a:extLst>
          </p:cNvPr>
          <p:cNvSpPr>
            <a:spLocks noGrp="1"/>
          </p:cNvSpPr>
          <p:nvPr>
            <p:ph type="title"/>
          </p:nvPr>
        </p:nvSpPr>
        <p:spPr/>
        <p:txBody>
          <a:bodyPr/>
          <a:lstStyle/>
          <a:p>
            <a:r>
              <a:rPr lang="es-VE" dirty="0"/>
              <a:t>APPENDIX</a:t>
            </a:r>
            <a:endParaRPr lang="en-US" b="0" dirty="0">
              <a:solidFill>
                <a:schemeClr val="tx1"/>
              </a:solidFill>
              <a:latin typeface="Calibri Light" panose="020F0302020204030204" pitchFamily="34" charset="0"/>
              <a:cs typeface="Calibri Light" panose="020F0302020204030204" pitchFamily="34" charset="0"/>
            </a:endParaRPr>
          </a:p>
        </p:txBody>
      </p:sp>
      <p:sp>
        <p:nvSpPr>
          <p:cNvPr id="4" name="TextBox 3">
            <a:hlinkClick r:id="rId3"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Tree>
    <p:extLst>
      <p:ext uri="{BB962C8B-B14F-4D97-AF65-F5344CB8AC3E}">
        <p14:creationId xmlns:p14="http://schemas.microsoft.com/office/powerpoint/2010/main" val="200922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422315" y="568971"/>
            <a:ext cx="5769685" cy="5787379"/>
          </a:xfrm>
          <a:prstGeom prst="rect">
            <a:avLst/>
          </a:prstGeom>
        </p:spPr>
      </p:pic>
      <p:sp>
        <p:nvSpPr>
          <p:cNvPr id="14" name="Title 13">
            <a:extLst>
              <a:ext uri="{FF2B5EF4-FFF2-40B4-BE49-F238E27FC236}">
                <a16:creationId xmlns:a16="http://schemas.microsoft.com/office/drawing/2014/main" xmlns="" id="{E3E5EE03-FBF6-46F5-8085-716AC6CE1C8C}"/>
              </a:ext>
            </a:extLst>
          </p:cNvPr>
          <p:cNvSpPr>
            <a:spLocks noGrp="1"/>
          </p:cNvSpPr>
          <p:nvPr>
            <p:ph type="title"/>
          </p:nvPr>
        </p:nvSpPr>
        <p:spPr/>
        <p:txBody>
          <a:bodyPr/>
          <a:lstStyle/>
          <a:p>
            <a:r>
              <a:rPr lang="en-US" dirty="0"/>
              <a:t>Appendix 1 – Qualitative</a:t>
            </a:r>
            <a:endParaRPr lang="en-US" b="0" dirty="0"/>
          </a:p>
        </p:txBody>
      </p:sp>
      <p:sp>
        <p:nvSpPr>
          <p:cNvPr id="19" name="Text Placeholder 18">
            <a:extLst>
              <a:ext uri="{FF2B5EF4-FFF2-40B4-BE49-F238E27FC236}">
                <a16:creationId xmlns:a16="http://schemas.microsoft.com/office/drawing/2014/main" xmlns="" id="{DFE11F38-F66B-4F95-8224-6CCA69D57617}"/>
              </a:ext>
            </a:extLst>
          </p:cNvPr>
          <p:cNvSpPr>
            <a:spLocks noGrp="1"/>
          </p:cNvSpPr>
          <p:nvPr>
            <p:ph type="body" sz="quarter" idx="16"/>
          </p:nvPr>
        </p:nvSpPr>
        <p:spPr/>
        <p:txBody>
          <a:bodyPr/>
          <a:lstStyle/>
          <a:p>
            <a:r>
              <a:rPr lang="en-US" dirty="0">
                <a:hlinkClick r:id="rId3"/>
              </a:rPr>
              <a:t>Link= Qualitative Diagram</a:t>
            </a:r>
            <a:endParaRPr lang="en-US" dirty="0"/>
          </a:p>
        </p:txBody>
      </p:sp>
      <p:sp>
        <p:nvSpPr>
          <p:cNvPr id="15" name="Text Placeholder 14">
            <a:extLst>
              <a:ext uri="{FF2B5EF4-FFF2-40B4-BE49-F238E27FC236}">
                <a16:creationId xmlns:a16="http://schemas.microsoft.com/office/drawing/2014/main" xmlns="" id="{24E18385-8BEA-4522-ABAA-5AB38F0D4FC2}"/>
              </a:ext>
            </a:extLst>
          </p:cNvPr>
          <p:cNvSpPr>
            <a:spLocks noGrp="1"/>
          </p:cNvSpPr>
          <p:nvPr>
            <p:ph type="body" idx="1"/>
          </p:nvPr>
        </p:nvSpPr>
        <p:spPr/>
        <p:txBody>
          <a:bodyPr/>
          <a:lstStyle/>
          <a:p>
            <a:r>
              <a:rPr lang="es-VE" dirty="0" err="1"/>
              <a:t>Interviewee</a:t>
            </a:r>
            <a:r>
              <a:rPr lang="es-VE" dirty="0"/>
              <a:t> </a:t>
            </a:r>
            <a:r>
              <a:rPr lang="es-VE" dirty="0" err="1"/>
              <a:t>Profile</a:t>
            </a:r>
            <a:endParaRPr lang="en-US" dirty="0"/>
          </a:p>
        </p:txBody>
      </p:sp>
      <p:sp>
        <p:nvSpPr>
          <p:cNvPr id="20" name="Footer Placeholder 4">
            <a:extLst>
              <a:ext uri="{FF2B5EF4-FFF2-40B4-BE49-F238E27FC236}">
                <a16:creationId xmlns:a16="http://schemas.microsoft.com/office/drawing/2014/main" xmlns="" id="{391D3201-20F9-4DD7-B4EB-F41AF17CA428}"/>
              </a:ext>
            </a:extLst>
          </p:cNvPr>
          <p:cNvSpPr>
            <a:spLocks noGrp="1"/>
          </p:cNvSpPr>
          <p:nvPr>
            <p:ph type="ftr" sz="quarter" idx="17"/>
          </p:nvPr>
        </p:nvSpPr>
        <p:spPr>
          <a:xfrm>
            <a:off x="338530" y="6356350"/>
            <a:ext cx="10440632" cy="365125"/>
          </a:xfrm>
        </p:spPr>
        <p:txBody>
          <a:bodyPr/>
          <a:lstStyle>
            <a:lvl1pPr algn="r">
              <a:defRPr sz="1200">
                <a:solidFill>
                  <a:schemeClr val="tx1">
                    <a:lumMod val="50000"/>
                    <a:lumOff val="50000"/>
                  </a:schemeClr>
                </a:solidFill>
              </a:defRPr>
            </a:lvl1pPr>
          </a:lstStyle>
          <a:p>
            <a:pPr algn="l"/>
            <a:r>
              <a:rPr lang="en-US" dirty="0"/>
              <a:t>https://coggle.it/diagram/Xb-kj65A3SCfCDKc/t/-/c29a4be43ebb4ae27dbb60b086bc284c964bd8547ec585537d0b00104ce784a4</a:t>
            </a:r>
          </a:p>
        </p:txBody>
      </p:sp>
      <p:sp>
        <p:nvSpPr>
          <p:cNvPr id="21" name="Slide Number Placeholder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14</a:t>
            </a:fld>
            <a:endParaRPr lang="en-US" dirty="0"/>
          </a:p>
        </p:txBody>
      </p:sp>
      <p:sp>
        <p:nvSpPr>
          <p:cNvPr id="10" name="TextBox 9">
            <a:hlinkClick r:id="rId4"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11" name="Content Placeholder 17">
            <a:extLst>
              <a:ext uri="{FF2B5EF4-FFF2-40B4-BE49-F238E27FC236}">
                <a16:creationId xmlns:a16="http://schemas.microsoft.com/office/drawing/2014/main" xmlns="" id="{C955AFB3-173C-4848-B3E9-1375591B297E}"/>
              </a:ext>
            </a:extLst>
          </p:cNvPr>
          <p:cNvSpPr>
            <a:spLocks noGrp="1"/>
          </p:cNvSpPr>
          <p:nvPr>
            <p:ph sz="quarter" idx="15"/>
          </p:nvPr>
        </p:nvSpPr>
        <p:spPr>
          <a:xfrm>
            <a:off x="520543" y="3005137"/>
            <a:ext cx="5475600" cy="3232149"/>
          </a:xfrm>
        </p:spPr>
        <p:txBody>
          <a:bodyPr/>
          <a:lstStyle/>
          <a:p>
            <a:pPr>
              <a:buClr>
                <a:schemeClr val="accent2"/>
              </a:buClr>
            </a:pPr>
            <a:r>
              <a:rPr lang="en-US" dirty="0"/>
              <a:t>Former Supply Chain Manager</a:t>
            </a:r>
          </a:p>
          <a:p>
            <a:pPr lvl="1">
              <a:buClr>
                <a:schemeClr val="accent2"/>
              </a:buClr>
            </a:pPr>
            <a:r>
              <a:rPr lang="es-VE" dirty="0"/>
              <a:t>General Motors South </a:t>
            </a:r>
            <a:r>
              <a:rPr lang="es-VE" dirty="0" err="1"/>
              <a:t>Africa</a:t>
            </a:r>
            <a:r>
              <a:rPr lang="es-VE" dirty="0"/>
              <a:t> (</a:t>
            </a:r>
            <a:r>
              <a:rPr lang="es-VE" dirty="0" err="1"/>
              <a:t>defunct</a:t>
            </a:r>
            <a:r>
              <a:rPr lang="es-VE" dirty="0"/>
              <a:t>)</a:t>
            </a:r>
          </a:p>
          <a:p>
            <a:pPr>
              <a:buClr>
                <a:schemeClr val="accent2"/>
              </a:buClr>
            </a:pPr>
            <a:r>
              <a:rPr lang="en-US" dirty="0"/>
              <a:t>Former Manufacturing Executive</a:t>
            </a:r>
          </a:p>
          <a:p>
            <a:pPr lvl="1">
              <a:buClr>
                <a:schemeClr val="accent2"/>
              </a:buClr>
            </a:pPr>
            <a:r>
              <a:rPr lang="es-VE" dirty="0" err="1"/>
              <a:t>Visteon</a:t>
            </a:r>
            <a:r>
              <a:rPr lang="es-VE" dirty="0"/>
              <a:t> South </a:t>
            </a:r>
            <a:r>
              <a:rPr lang="es-VE" dirty="0" err="1"/>
              <a:t>Africa</a:t>
            </a:r>
            <a:r>
              <a:rPr lang="es-VE" dirty="0"/>
              <a:t> </a:t>
            </a:r>
            <a:r>
              <a:rPr lang="es-VE" dirty="0" err="1"/>
              <a:t>Pty</a:t>
            </a:r>
            <a:r>
              <a:rPr lang="es-VE" dirty="0"/>
              <a:t> (</a:t>
            </a:r>
            <a:r>
              <a:rPr lang="es-VE" dirty="0" err="1"/>
              <a:t>defunct</a:t>
            </a:r>
            <a:r>
              <a:rPr lang="es-VE" dirty="0"/>
              <a:t>)</a:t>
            </a:r>
          </a:p>
          <a:p>
            <a:pPr>
              <a:buClr>
                <a:schemeClr val="accent2"/>
              </a:buClr>
            </a:pPr>
            <a:r>
              <a:rPr lang="es-VE" dirty="0" err="1"/>
              <a:t>Supplier</a:t>
            </a:r>
            <a:r>
              <a:rPr lang="es-VE" dirty="0"/>
              <a:t> </a:t>
            </a:r>
            <a:r>
              <a:rPr lang="es-VE" dirty="0" err="1"/>
              <a:t>Quality</a:t>
            </a:r>
            <a:r>
              <a:rPr lang="es-VE" dirty="0"/>
              <a:t> </a:t>
            </a:r>
            <a:r>
              <a:rPr lang="es-VE" dirty="0" err="1"/>
              <a:t>Engineer</a:t>
            </a:r>
            <a:endParaRPr lang="en-US" dirty="0"/>
          </a:p>
          <a:p>
            <a:pPr lvl="1">
              <a:buClr>
                <a:schemeClr val="accent2"/>
              </a:buClr>
            </a:pPr>
            <a:r>
              <a:rPr lang="es-VE" dirty="0"/>
              <a:t>Ford South </a:t>
            </a:r>
            <a:r>
              <a:rPr lang="es-VE" dirty="0" err="1"/>
              <a:t>Africa</a:t>
            </a:r>
            <a:endParaRPr lang="es-VE" dirty="0"/>
          </a:p>
          <a:p>
            <a:pPr marL="457200" lvl="1" indent="0">
              <a:buClr>
                <a:schemeClr val="accent2"/>
              </a:buClr>
              <a:buNone/>
            </a:pPr>
            <a:endParaRPr lang="es-VE" dirty="0"/>
          </a:p>
          <a:p>
            <a:pPr lvl="1">
              <a:buClr>
                <a:schemeClr val="accent2"/>
              </a:buClr>
            </a:pPr>
            <a:endParaRPr lang="es-VE" dirty="0"/>
          </a:p>
          <a:p>
            <a:pPr lvl="1">
              <a:buClr>
                <a:schemeClr val="accent2"/>
              </a:buClr>
            </a:pPr>
            <a:endParaRPr lang="es-VE" dirty="0"/>
          </a:p>
          <a:p>
            <a:pPr lvl="1">
              <a:buClr>
                <a:schemeClr val="accent2"/>
              </a:buClr>
            </a:pPr>
            <a:endParaRPr lang="es-VE" dirty="0"/>
          </a:p>
          <a:p>
            <a:pPr lvl="1">
              <a:buClr>
                <a:schemeClr val="accent2"/>
              </a:buClr>
            </a:pPr>
            <a:endParaRPr lang="en-US" dirty="0"/>
          </a:p>
        </p:txBody>
      </p:sp>
    </p:spTree>
    <p:extLst>
      <p:ext uri="{BB962C8B-B14F-4D97-AF65-F5344CB8AC3E}">
        <p14:creationId xmlns:p14="http://schemas.microsoft.com/office/powerpoint/2010/main" val="3500511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E3E5EE03-FBF6-46F5-8085-716AC6CE1C8C}"/>
              </a:ext>
            </a:extLst>
          </p:cNvPr>
          <p:cNvSpPr>
            <a:spLocks noGrp="1"/>
          </p:cNvSpPr>
          <p:nvPr>
            <p:ph type="title"/>
          </p:nvPr>
        </p:nvSpPr>
        <p:spPr/>
        <p:txBody>
          <a:bodyPr/>
          <a:lstStyle/>
          <a:p>
            <a:r>
              <a:rPr lang="en-US" dirty="0"/>
              <a:t>Appendix 2 – Coding</a:t>
            </a:r>
            <a:endParaRPr lang="en-US" b="0" dirty="0"/>
          </a:p>
        </p:txBody>
      </p:sp>
      <p:sp>
        <p:nvSpPr>
          <p:cNvPr id="19" name="Text Placeholder 18">
            <a:extLst>
              <a:ext uri="{FF2B5EF4-FFF2-40B4-BE49-F238E27FC236}">
                <a16:creationId xmlns:a16="http://schemas.microsoft.com/office/drawing/2014/main" xmlns="" id="{DFE11F38-F66B-4F95-8224-6CCA69D57617}"/>
              </a:ext>
            </a:extLst>
          </p:cNvPr>
          <p:cNvSpPr>
            <a:spLocks noGrp="1"/>
          </p:cNvSpPr>
          <p:nvPr>
            <p:ph type="body" sz="quarter" idx="16"/>
          </p:nvPr>
        </p:nvSpPr>
        <p:spPr/>
        <p:txBody>
          <a:bodyPr/>
          <a:lstStyle/>
          <a:p>
            <a:r>
              <a:rPr lang="en-US" dirty="0"/>
              <a:t>Python</a:t>
            </a:r>
          </a:p>
        </p:txBody>
      </p:sp>
      <p:sp>
        <p:nvSpPr>
          <p:cNvPr id="15" name="Text Placeholder 14">
            <a:extLst>
              <a:ext uri="{FF2B5EF4-FFF2-40B4-BE49-F238E27FC236}">
                <a16:creationId xmlns:a16="http://schemas.microsoft.com/office/drawing/2014/main" xmlns="" id="{24E18385-8BEA-4522-ABAA-5AB38F0D4FC2}"/>
              </a:ext>
            </a:extLst>
          </p:cNvPr>
          <p:cNvSpPr>
            <a:spLocks noGrp="1"/>
          </p:cNvSpPr>
          <p:nvPr>
            <p:ph type="body" idx="1"/>
          </p:nvPr>
        </p:nvSpPr>
        <p:spPr/>
        <p:txBody>
          <a:bodyPr/>
          <a:lstStyle/>
          <a:p>
            <a:r>
              <a:rPr lang="en-US" dirty="0"/>
              <a:t>Resources</a:t>
            </a:r>
          </a:p>
        </p:txBody>
      </p:sp>
      <p:sp>
        <p:nvSpPr>
          <p:cNvPr id="16"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p:txBody>
          <a:bodyPr/>
          <a:lstStyle/>
          <a:p>
            <a:pPr>
              <a:buClr>
                <a:schemeClr val="accent2"/>
              </a:buClr>
            </a:pPr>
            <a:r>
              <a:rPr lang="en-US" dirty="0"/>
              <a:t>Pandas</a:t>
            </a:r>
          </a:p>
          <a:p>
            <a:pPr>
              <a:buClr>
                <a:schemeClr val="accent2"/>
              </a:buClr>
            </a:pPr>
            <a:r>
              <a:rPr lang="es-VE" dirty="0" err="1"/>
              <a:t>Matplotlib</a:t>
            </a:r>
            <a:endParaRPr lang="es-VE" dirty="0"/>
          </a:p>
          <a:p>
            <a:pPr>
              <a:buClr>
                <a:schemeClr val="accent2"/>
              </a:buClr>
            </a:pPr>
            <a:r>
              <a:rPr lang="es-VE" dirty="0" err="1"/>
              <a:t>Seaborn</a:t>
            </a:r>
            <a:endParaRPr lang="es-VE" dirty="0"/>
          </a:p>
          <a:p>
            <a:pPr>
              <a:buClr>
                <a:schemeClr val="accent2"/>
              </a:buClr>
            </a:pPr>
            <a:r>
              <a:rPr lang="es-VE" dirty="0" err="1"/>
              <a:t>World</a:t>
            </a:r>
            <a:r>
              <a:rPr lang="es-VE" dirty="0"/>
              <a:t> Bank Data</a:t>
            </a:r>
            <a:endParaRPr lang="en-US" dirty="0"/>
          </a:p>
        </p:txBody>
      </p:sp>
      <p:sp>
        <p:nvSpPr>
          <p:cNvPr id="20" name="Footer Placeholder 4">
            <a:extLst>
              <a:ext uri="{FF2B5EF4-FFF2-40B4-BE49-F238E27FC236}">
                <a16:creationId xmlns:a16="http://schemas.microsoft.com/office/drawing/2014/main" xmlns=""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15</a:t>
            </a:fld>
            <a:endParaRPr lang="en-US" dirty="0"/>
          </a:p>
        </p:txBody>
      </p:sp>
      <p:sp>
        <p:nvSpPr>
          <p:cNvPr id="10" name="TextBox 9">
            <a:hlinkClick r:id="rId2"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Tree>
    <p:extLst>
      <p:ext uri="{BB962C8B-B14F-4D97-AF65-F5344CB8AC3E}">
        <p14:creationId xmlns:p14="http://schemas.microsoft.com/office/powerpoint/2010/main" val="3942361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E3E5EE03-FBF6-46F5-8085-716AC6CE1C8C}"/>
              </a:ext>
            </a:extLst>
          </p:cNvPr>
          <p:cNvSpPr>
            <a:spLocks noGrp="1"/>
          </p:cNvSpPr>
          <p:nvPr>
            <p:ph type="title"/>
          </p:nvPr>
        </p:nvSpPr>
        <p:spPr/>
        <p:txBody>
          <a:bodyPr/>
          <a:lstStyle/>
          <a:p>
            <a:r>
              <a:rPr lang="en-US" dirty="0"/>
              <a:t>Appendix 3.B – Graphs &amp; Code</a:t>
            </a:r>
            <a:endParaRPr lang="en-US" b="0" dirty="0"/>
          </a:p>
        </p:txBody>
      </p:sp>
      <p:sp>
        <p:nvSpPr>
          <p:cNvPr id="19" name="Text Placeholder 18">
            <a:extLst>
              <a:ext uri="{FF2B5EF4-FFF2-40B4-BE49-F238E27FC236}">
                <a16:creationId xmlns:a16="http://schemas.microsoft.com/office/drawing/2014/main" xmlns="" id="{DFE11F38-F66B-4F95-8224-6CCA69D57617}"/>
              </a:ext>
            </a:extLst>
          </p:cNvPr>
          <p:cNvSpPr>
            <a:spLocks noGrp="1"/>
          </p:cNvSpPr>
          <p:nvPr>
            <p:ph type="body" sz="quarter" idx="16"/>
          </p:nvPr>
        </p:nvSpPr>
        <p:spPr/>
        <p:txBody>
          <a:bodyPr/>
          <a:lstStyle/>
          <a:p>
            <a:r>
              <a:rPr lang="en-US" dirty="0"/>
              <a:t>GDP Eastern / Southern Africa</a:t>
            </a:r>
          </a:p>
        </p:txBody>
      </p:sp>
      <p:sp>
        <p:nvSpPr>
          <p:cNvPr id="15" name="Text Placeholder 14">
            <a:extLst>
              <a:ext uri="{FF2B5EF4-FFF2-40B4-BE49-F238E27FC236}">
                <a16:creationId xmlns:a16="http://schemas.microsoft.com/office/drawing/2014/main" xmlns="" id="{24E18385-8BEA-4522-ABAA-5AB38F0D4FC2}"/>
              </a:ext>
            </a:extLst>
          </p:cNvPr>
          <p:cNvSpPr>
            <a:spLocks noGrp="1"/>
          </p:cNvSpPr>
          <p:nvPr>
            <p:ph type="body" idx="1"/>
          </p:nvPr>
        </p:nvSpPr>
        <p:spPr>
          <a:xfrm>
            <a:off x="518678" y="1833358"/>
            <a:ext cx="5475290" cy="781188"/>
          </a:xfrm>
        </p:spPr>
        <p:txBody>
          <a:bodyPr/>
          <a:lstStyle/>
          <a:p>
            <a:r>
              <a:rPr lang="es-VE" dirty="0" err="1"/>
              <a:t>Industry</a:t>
            </a:r>
            <a:r>
              <a:rPr lang="es-VE" dirty="0"/>
              <a:t> </a:t>
            </a:r>
            <a:r>
              <a:rPr lang="es-VE" dirty="0" err="1"/>
              <a:t>Impact</a:t>
            </a:r>
            <a:r>
              <a:rPr lang="es-VE" dirty="0"/>
              <a:t> </a:t>
            </a:r>
            <a:r>
              <a:rPr lang="es-VE" dirty="0" err="1"/>
              <a:t>on</a:t>
            </a:r>
            <a:r>
              <a:rPr lang="es-VE" dirty="0"/>
              <a:t> GDP</a:t>
            </a:r>
            <a:endParaRPr lang="en-US" dirty="0"/>
          </a:p>
        </p:txBody>
      </p:sp>
      <p:sp>
        <p:nvSpPr>
          <p:cNvPr id="21" name="Slide Number Placeholder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16</a:t>
            </a:fld>
            <a:endParaRPr lang="en-US" dirty="0"/>
          </a:p>
        </p:txBody>
      </p:sp>
      <p:sp>
        <p:nvSpPr>
          <p:cNvPr id="2" name="TextBox 1">
            <a:hlinkClick r:id="rId2"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7141" y="1380310"/>
            <a:ext cx="6005595" cy="5540457"/>
          </a:xfrm>
          <a:prstGeom prst="rect">
            <a:avLst/>
          </a:prstGeom>
        </p:spPr>
      </p:pic>
    </p:spTree>
    <p:extLst>
      <p:ext uri="{BB962C8B-B14F-4D97-AF65-F5344CB8AC3E}">
        <p14:creationId xmlns:p14="http://schemas.microsoft.com/office/powerpoint/2010/main" val="243897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E3E5EE03-FBF6-46F5-8085-716AC6CE1C8C}"/>
              </a:ext>
            </a:extLst>
          </p:cNvPr>
          <p:cNvSpPr>
            <a:spLocks noGrp="1"/>
          </p:cNvSpPr>
          <p:nvPr>
            <p:ph type="title"/>
          </p:nvPr>
        </p:nvSpPr>
        <p:spPr/>
        <p:txBody>
          <a:bodyPr/>
          <a:lstStyle/>
          <a:p>
            <a:r>
              <a:rPr lang="en-US" dirty="0"/>
              <a:t>Appendix 3.B – Graphs &amp; Code</a:t>
            </a:r>
            <a:endParaRPr lang="en-US" b="0" dirty="0"/>
          </a:p>
        </p:txBody>
      </p:sp>
      <p:sp>
        <p:nvSpPr>
          <p:cNvPr id="19" name="Text Placeholder 18">
            <a:extLst>
              <a:ext uri="{FF2B5EF4-FFF2-40B4-BE49-F238E27FC236}">
                <a16:creationId xmlns:a16="http://schemas.microsoft.com/office/drawing/2014/main" xmlns="" id="{DFE11F38-F66B-4F95-8224-6CCA69D57617}"/>
              </a:ext>
            </a:extLst>
          </p:cNvPr>
          <p:cNvSpPr>
            <a:spLocks noGrp="1"/>
          </p:cNvSpPr>
          <p:nvPr>
            <p:ph type="body" sz="quarter" idx="16"/>
          </p:nvPr>
        </p:nvSpPr>
        <p:spPr/>
        <p:txBody>
          <a:bodyPr/>
          <a:lstStyle/>
          <a:p>
            <a:r>
              <a:rPr lang="en-US" dirty="0"/>
              <a:t>GDP Eastern / Southern Africa</a:t>
            </a:r>
          </a:p>
        </p:txBody>
      </p:sp>
      <p:sp>
        <p:nvSpPr>
          <p:cNvPr id="15" name="Text Placeholder 14">
            <a:extLst>
              <a:ext uri="{FF2B5EF4-FFF2-40B4-BE49-F238E27FC236}">
                <a16:creationId xmlns:a16="http://schemas.microsoft.com/office/drawing/2014/main" xmlns="" id="{24E18385-8BEA-4522-ABAA-5AB38F0D4FC2}"/>
              </a:ext>
            </a:extLst>
          </p:cNvPr>
          <p:cNvSpPr>
            <a:spLocks noGrp="1"/>
          </p:cNvSpPr>
          <p:nvPr>
            <p:ph type="body" idx="1"/>
          </p:nvPr>
        </p:nvSpPr>
        <p:spPr>
          <a:xfrm>
            <a:off x="518678" y="1833358"/>
            <a:ext cx="5475290" cy="781188"/>
          </a:xfrm>
        </p:spPr>
        <p:txBody>
          <a:bodyPr/>
          <a:lstStyle/>
          <a:p>
            <a:r>
              <a:rPr lang="en-US" dirty="0"/>
              <a:t>Employment Analysis</a:t>
            </a:r>
          </a:p>
        </p:txBody>
      </p:sp>
      <p:sp>
        <p:nvSpPr>
          <p:cNvPr id="16"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a:xfrm>
            <a:off x="518678" y="2648809"/>
            <a:ext cx="5475290" cy="3232149"/>
          </a:xfrm>
        </p:spPr>
        <p:txBody>
          <a:bodyPr anchor="t">
            <a:normAutofit/>
          </a:bodyPr>
          <a:lstStyle/>
          <a:p>
            <a:pPr>
              <a:buClr>
                <a:schemeClr val="accent2"/>
              </a:buClr>
            </a:pPr>
            <a:r>
              <a:rPr lang="en-US"/>
              <a:t>Histograms</a:t>
            </a:r>
          </a:p>
          <a:p>
            <a:pPr lvl="1">
              <a:buClr>
                <a:schemeClr val="accent2"/>
              </a:buClr>
            </a:pPr>
            <a:r>
              <a:rPr lang="en-US">
                <a:cs typeface="Calibri" panose="020F0502020204030204"/>
              </a:rPr>
              <a:t>Employment in Agriculture</a:t>
            </a:r>
          </a:p>
          <a:p>
            <a:pPr lvl="1">
              <a:buClr>
                <a:schemeClr val="accent2"/>
              </a:buClr>
            </a:pPr>
            <a:r>
              <a:rPr lang="en-US">
                <a:cs typeface="Calibri" panose="020F0502020204030204"/>
              </a:rPr>
              <a:t>Employment in Industry</a:t>
            </a:r>
          </a:p>
          <a:p>
            <a:pPr lvl="1">
              <a:buClr>
                <a:schemeClr val="accent2"/>
              </a:buClr>
            </a:pPr>
            <a:r>
              <a:rPr lang="en-US">
                <a:cs typeface="Calibri" panose="020F0502020204030204"/>
              </a:rPr>
              <a:t>Employment in Services</a:t>
            </a:r>
          </a:p>
        </p:txBody>
      </p:sp>
      <p:sp>
        <p:nvSpPr>
          <p:cNvPr id="21" name="Slide Number Placeholder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17</a:t>
            </a:fld>
            <a:endParaRPr lang="en-US" dirty="0"/>
          </a:p>
        </p:txBody>
      </p:sp>
      <p:sp>
        <p:nvSpPr>
          <p:cNvPr id="2" name="TextBox 1">
            <a:hlinkClick r:id="rId2"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173" y="2232370"/>
            <a:ext cx="5596025" cy="3730682"/>
          </a:xfrm>
          <a:prstGeom prst="rect">
            <a:avLst/>
          </a:prstGeom>
        </p:spPr>
      </p:pic>
    </p:spTree>
    <p:extLst>
      <p:ext uri="{BB962C8B-B14F-4D97-AF65-F5344CB8AC3E}">
        <p14:creationId xmlns:p14="http://schemas.microsoft.com/office/powerpoint/2010/main" val="2204960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75" y="4406902"/>
            <a:ext cx="3898896" cy="19494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749" y="4417314"/>
            <a:ext cx="3878072" cy="1939036"/>
          </a:xfrm>
          <a:prstGeom prst="rect">
            <a:avLst/>
          </a:prstGeom>
        </p:spPr>
      </p:pic>
      <p:sp>
        <p:nvSpPr>
          <p:cNvPr id="14" name="Title 13">
            <a:extLst>
              <a:ext uri="{FF2B5EF4-FFF2-40B4-BE49-F238E27FC236}">
                <a16:creationId xmlns:a16="http://schemas.microsoft.com/office/drawing/2014/main" xmlns="" id="{E3E5EE03-FBF6-46F5-8085-716AC6CE1C8C}"/>
              </a:ext>
            </a:extLst>
          </p:cNvPr>
          <p:cNvSpPr>
            <a:spLocks noGrp="1"/>
          </p:cNvSpPr>
          <p:nvPr>
            <p:ph type="title"/>
          </p:nvPr>
        </p:nvSpPr>
        <p:spPr/>
        <p:txBody>
          <a:bodyPr/>
          <a:lstStyle/>
          <a:p>
            <a:r>
              <a:rPr lang="en-US" dirty="0"/>
              <a:t>Appendix 3.B – Graphs &amp; Code</a:t>
            </a:r>
            <a:endParaRPr lang="en-US" b="0" dirty="0"/>
          </a:p>
        </p:txBody>
      </p:sp>
      <p:sp>
        <p:nvSpPr>
          <p:cNvPr id="19" name="Text Placeholder 18">
            <a:extLst>
              <a:ext uri="{FF2B5EF4-FFF2-40B4-BE49-F238E27FC236}">
                <a16:creationId xmlns:a16="http://schemas.microsoft.com/office/drawing/2014/main" xmlns="" id="{DFE11F38-F66B-4F95-8224-6CCA69D57617}"/>
              </a:ext>
            </a:extLst>
          </p:cNvPr>
          <p:cNvSpPr>
            <a:spLocks noGrp="1"/>
          </p:cNvSpPr>
          <p:nvPr>
            <p:ph type="body" sz="quarter" idx="16"/>
          </p:nvPr>
        </p:nvSpPr>
        <p:spPr/>
        <p:txBody>
          <a:bodyPr/>
          <a:lstStyle/>
          <a:p>
            <a:r>
              <a:rPr lang="en-US" dirty="0"/>
              <a:t>GDP Eastern / Southern Africa</a:t>
            </a:r>
          </a:p>
        </p:txBody>
      </p:sp>
      <p:sp>
        <p:nvSpPr>
          <p:cNvPr id="15" name="Text Placeholder 14">
            <a:extLst>
              <a:ext uri="{FF2B5EF4-FFF2-40B4-BE49-F238E27FC236}">
                <a16:creationId xmlns:a16="http://schemas.microsoft.com/office/drawing/2014/main" xmlns="" id="{24E18385-8BEA-4522-ABAA-5AB38F0D4FC2}"/>
              </a:ext>
            </a:extLst>
          </p:cNvPr>
          <p:cNvSpPr>
            <a:spLocks noGrp="1"/>
          </p:cNvSpPr>
          <p:nvPr>
            <p:ph type="body" idx="1"/>
          </p:nvPr>
        </p:nvSpPr>
        <p:spPr>
          <a:xfrm>
            <a:off x="518678" y="1833358"/>
            <a:ext cx="5475290" cy="781188"/>
          </a:xfrm>
        </p:spPr>
        <p:txBody>
          <a:bodyPr/>
          <a:lstStyle/>
          <a:p>
            <a:r>
              <a:rPr lang="en-US" dirty="0"/>
              <a:t>Employment Analysis</a:t>
            </a:r>
          </a:p>
        </p:txBody>
      </p:sp>
      <p:sp>
        <p:nvSpPr>
          <p:cNvPr id="16"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a:xfrm>
            <a:off x="518678" y="2648809"/>
            <a:ext cx="5475290" cy="3232149"/>
          </a:xfrm>
        </p:spPr>
        <p:txBody>
          <a:bodyPr/>
          <a:lstStyle/>
          <a:p>
            <a:pPr>
              <a:buClr>
                <a:schemeClr val="accent2"/>
              </a:buClr>
            </a:pPr>
            <a:r>
              <a:rPr lang="en-US" dirty="0"/>
              <a:t>Nulla a erat eget nunc </a:t>
            </a:r>
            <a:r>
              <a:rPr lang="en-US" dirty="0" err="1"/>
              <a:t>hendrerit</a:t>
            </a:r>
            <a:r>
              <a:rPr lang="en-US" dirty="0"/>
              <a:t> </a:t>
            </a:r>
            <a:r>
              <a:rPr lang="en-US" dirty="0" err="1"/>
              <a:t>ultrices</a:t>
            </a:r>
            <a:endParaRPr lang="en-US" dirty="0"/>
          </a:p>
          <a:p>
            <a:pPr lvl="1">
              <a:buClr>
                <a:schemeClr val="accent2"/>
              </a:buClr>
            </a:pPr>
            <a:r>
              <a:rPr lang="en-US" dirty="0"/>
              <a:t>Sed in molestie est. Cras ornare </a:t>
            </a:r>
            <a:r>
              <a:rPr lang="en-US" dirty="0" err="1"/>
              <a:t>turpis</a:t>
            </a:r>
            <a:r>
              <a:rPr lang="en-US" dirty="0"/>
              <a:t> at</a:t>
            </a:r>
          </a:p>
        </p:txBody>
      </p:sp>
      <p:sp>
        <p:nvSpPr>
          <p:cNvPr id="21" name="Slide Number Placeholder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18</a:t>
            </a:fld>
            <a:endParaRPr lang="en-US" dirty="0"/>
          </a:p>
        </p:txBody>
      </p:sp>
      <p:sp>
        <p:nvSpPr>
          <p:cNvPr id="2" name="TextBox 1">
            <a:hlinkClick r:id="rId4"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22"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a:xfrm>
            <a:off x="673447" y="3489344"/>
            <a:ext cx="3601724" cy="608367"/>
          </a:xfrm>
        </p:spPr>
        <p:txBody>
          <a:bodyPr>
            <a:normAutofit/>
          </a:bodyPr>
          <a:lstStyle/>
          <a:p>
            <a:pPr>
              <a:buClr>
                <a:schemeClr val="accent2"/>
              </a:buClr>
            </a:pPr>
            <a:r>
              <a:rPr lang="es-VE" sz="1800" dirty="0"/>
              <a:t>Sector </a:t>
            </a:r>
            <a:r>
              <a:rPr lang="es-VE" sz="1800" dirty="0" err="1"/>
              <a:t>Employment</a:t>
            </a:r>
            <a:r>
              <a:rPr lang="es-VE" sz="1800" dirty="0"/>
              <a:t> Vs GDP</a:t>
            </a:r>
            <a:endParaRPr lang="en-US" sz="1800"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399" y="4417314"/>
            <a:ext cx="3902548" cy="1951274"/>
          </a:xfrm>
          <a:prstGeom prst="rect">
            <a:avLst/>
          </a:prstGeom>
        </p:spPr>
      </p:pic>
      <p:sp>
        <p:nvSpPr>
          <p:cNvPr id="23"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a:xfrm>
            <a:off x="985328" y="4342358"/>
            <a:ext cx="2680790" cy="608367"/>
          </a:xfrm>
        </p:spPr>
        <p:txBody>
          <a:bodyPr>
            <a:normAutofit/>
          </a:bodyPr>
          <a:lstStyle/>
          <a:p>
            <a:pPr marL="0" indent="0">
              <a:buClr>
                <a:schemeClr val="accent2"/>
              </a:buClr>
              <a:buNone/>
            </a:pPr>
            <a:r>
              <a:rPr lang="es-VE" sz="1800" dirty="0" err="1"/>
              <a:t>Employment</a:t>
            </a:r>
            <a:r>
              <a:rPr lang="es-VE" sz="1800" dirty="0"/>
              <a:t> in </a:t>
            </a:r>
            <a:r>
              <a:rPr lang="es-VE" sz="1800" dirty="0" err="1"/>
              <a:t>Agriculture</a:t>
            </a:r>
            <a:endParaRPr lang="en-US" sz="1800" dirty="0"/>
          </a:p>
        </p:txBody>
      </p:sp>
      <p:sp>
        <p:nvSpPr>
          <p:cNvPr id="17"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a:xfrm>
            <a:off x="4551390" y="4330305"/>
            <a:ext cx="2680790" cy="608367"/>
          </a:xfrm>
        </p:spPr>
        <p:txBody>
          <a:bodyPr>
            <a:normAutofit/>
          </a:bodyPr>
          <a:lstStyle/>
          <a:p>
            <a:pPr marL="0" indent="0">
              <a:buClr>
                <a:schemeClr val="accent2"/>
              </a:buClr>
              <a:buNone/>
            </a:pPr>
            <a:r>
              <a:rPr lang="es-VE" sz="1800" dirty="0" err="1"/>
              <a:t>Employment</a:t>
            </a:r>
            <a:r>
              <a:rPr lang="es-VE" sz="1800" dirty="0"/>
              <a:t> in </a:t>
            </a:r>
            <a:r>
              <a:rPr lang="es-VE" sz="1800" dirty="0" err="1"/>
              <a:t>Industry</a:t>
            </a:r>
            <a:endParaRPr lang="en-US" sz="1800" dirty="0"/>
          </a:p>
        </p:txBody>
      </p:sp>
      <p:sp>
        <p:nvSpPr>
          <p:cNvPr id="24"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a:xfrm>
            <a:off x="8243569" y="4330304"/>
            <a:ext cx="2432208" cy="608367"/>
          </a:xfrm>
        </p:spPr>
        <p:txBody>
          <a:bodyPr>
            <a:normAutofit/>
          </a:bodyPr>
          <a:lstStyle/>
          <a:p>
            <a:pPr marL="0" indent="0">
              <a:buClr>
                <a:schemeClr val="accent2"/>
              </a:buClr>
              <a:buNone/>
            </a:pPr>
            <a:r>
              <a:rPr lang="es-VE" sz="1800" dirty="0" err="1"/>
              <a:t>Employment</a:t>
            </a:r>
            <a:r>
              <a:rPr lang="es-VE" sz="1800" dirty="0"/>
              <a:t> in </a:t>
            </a:r>
            <a:r>
              <a:rPr lang="es-VE" sz="1800" dirty="0" err="1"/>
              <a:t>Services</a:t>
            </a:r>
            <a:endParaRPr lang="en-US" sz="1800" dirty="0"/>
          </a:p>
        </p:txBody>
      </p:sp>
    </p:spTree>
    <p:extLst>
      <p:ext uri="{BB962C8B-B14F-4D97-AF65-F5344CB8AC3E}">
        <p14:creationId xmlns:p14="http://schemas.microsoft.com/office/powerpoint/2010/main" val="3768606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E3E5EE03-FBF6-46F5-8085-716AC6CE1C8C}"/>
              </a:ext>
            </a:extLst>
          </p:cNvPr>
          <p:cNvSpPr>
            <a:spLocks noGrp="1"/>
          </p:cNvSpPr>
          <p:nvPr>
            <p:ph type="title"/>
          </p:nvPr>
        </p:nvSpPr>
        <p:spPr/>
        <p:txBody>
          <a:bodyPr/>
          <a:lstStyle/>
          <a:p>
            <a:r>
              <a:rPr lang="en-US" dirty="0"/>
              <a:t>Appendix 4 – Countries</a:t>
            </a:r>
            <a:endParaRPr lang="en-US" b="0" dirty="0"/>
          </a:p>
        </p:txBody>
      </p:sp>
      <p:sp>
        <p:nvSpPr>
          <p:cNvPr id="19" name="Text Placeholder 18">
            <a:extLst>
              <a:ext uri="{FF2B5EF4-FFF2-40B4-BE49-F238E27FC236}">
                <a16:creationId xmlns:a16="http://schemas.microsoft.com/office/drawing/2014/main" xmlns="" id="{DFE11F38-F66B-4F95-8224-6CCA69D57617}"/>
              </a:ext>
            </a:extLst>
          </p:cNvPr>
          <p:cNvSpPr>
            <a:spLocks noGrp="1"/>
          </p:cNvSpPr>
          <p:nvPr>
            <p:ph type="body" sz="quarter" idx="16"/>
          </p:nvPr>
        </p:nvSpPr>
        <p:spPr/>
        <p:txBody>
          <a:bodyPr/>
          <a:lstStyle/>
          <a:p>
            <a:r>
              <a:rPr lang="en-US" dirty="0"/>
              <a:t>Eastern / Southern Africa</a:t>
            </a:r>
          </a:p>
        </p:txBody>
      </p:sp>
      <p:sp>
        <p:nvSpPr>
          <p:cNvPr id="15" name="Text Placeholder 14">
            <a:extLst>
              <a:ext uri="{FF2B5EF4-FFF2-40B4-BE49-F238E27FC236}">
                <a16:creationId xmlns:a16="http://schemas.microsoft.com/office/drawing/2014/main" xmlns="" id="{24E18385-8BEA-4522-ABAA-5AB38F0D4FC2}"/>
              </a:ext>
            </a:extLst>
          </p:cNvPr>
          <p:cNvSpPr>
            <a:spLocks noGrp="1"/>
          </p:cNvSpPr>
          <p:nvPr>
            <p:ph type="body" idx="1"/>
          </p:nvPr>
        </p:nvSpPr>
        <p:spPr/>
        <p:txBody>
          <a:bodyPr/>
          <a:lstStyle/>
          <a:p>
            <a:r>
              <a:rPr lang="es-VE" dirty="0"/>
              <a:t>Eastern / </a:t>
            </a:r>
            <a:r>
              <a:rPr lang="es-VE" dirty="0" err="1"/>
              <a:t>Southern</a:t>
            </a:r>
            <a:r>
              <a:rPr lang="es-VE" dirty="0"/>
              <a:t> </a:t>
            </a:r>
            <a:r>
              <a:rPr lang="es-VE" dirty="0" err="1"/>
              <a:t>Africa</a:t>
            </a:r>
            <a:endParaRPr lang="en-US" dirty="0"/>
          </a:p>
        </p:txBody>
      </p:sp>
      <p:sp>
        <p:nvSpPr>
          <p:cNvPr id="16"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a:xfrm>
            <a:off x="518678" y="3005137"/>
            <a:ext cx="2932507" cy="3232149"/>
          </a:xfrm>
        </p:spPr>
        <p:txBody>
          <a:bodyPr>
            <a:normAutofit/>
          </a:bodyPr>
          <a:lstStyle/>
          <a:p>
            <a:pPr>
              <a:buClr>
                <a:schemeClr val="accent2"/>
              </a:buClr>
            </a:pPr>
            <a:r>
              <a:rPr lang="es-VE" sz="2000" dirty="0" err="1"/>
              <a:t>Botswana</a:t>
            </a:r>
            <a:endParaRPr lang="es-VE" sz="2000" dirty="0"/>
          </a:p>
          <a:p>
            <a:pPr>
              <a:buClr>
                <a:schemeClr val="accent2"/>
              </a:buClr>
            </a:pPr>
            <a:r>
              <a:rPr lang="es-VE" sz="2000" dirty="0"/>
              <a:t>Burundi</a:t>
            </a:r>
          </a:p>
          <a:p>
            <a:pPr>
              <a:buClr>
                <a:schemeClr val="accent2"/>
              </a:buClr>
            </a:pPr>
            <a:r>
              <a:rPr lang="es-VE" sz="2000" dirty="0" err="1"/>
              <a:t>Republic</a:t>
            </a:r>
            <a:r>
              <a:rPr lang="es-VE" sz="2000" dirty="0"/>
              <a:t> of Congo</a:t>
            </a:r>
          </a:p>
          <a:p>
            <a:pPr>
              <a:buClr>
                <a:schemeClr val="accent2"/>
              </a:buClr>
            </a:pPr>
            <a:r>
              <a:rPr lang="es-VE" sz="2000" dirty="0" err="1"/>
              <a:t>Djibouti</a:t>
            </a:r>
            <a:endParaRPr lang="es-VE" sz="2000" dirty="0"/>
          </a:p>
          <a:p>
            <a:pPr>
              <a:buClr>
                <a:schemeClr val="accent2"/>
              </a:buClr>
            </a:pPr>
            <a:r>
              <a:rPr lang="es-VE" sz="2000" dirty="0"/>
              <a:t>Eritrea</a:t>
            </a:r>
          </a:p>
          <a:p>
            <a:pPr>
              <a:buClr>
                <a:schemeClr val="accent2"/>
              </a:buClr>
            </a:pPr>
            <a:r>
              <a:rPr lang="es-VE" sz="2000" dirty="0" err="1"/>
              <a:t>Eswatini</a:t>
            </a:r>
            <a:endParaRPr lang="es-VE" sz="2000" dirty="0"/>
          </a:p>
          <a:p>
            <a:pPr>
              <a:buClr>
                <a:schemeClr val="accent2"/>
              </a:buClr>
            </a:pPr>
            <a:r>
              <a:rPr lang="es-VE" sz="2000" dirty="0" err="1"/>
              <a:t>Ethiopia</a:t>
            </a:r>
            <a:endParaRPr lang="es-VE" sz="2000" dirty="0"/>
          </a:p>
          <a:p>
            <a:pPr>
              <a:buClr>
                <a:schemeClr val="accent2"/>
              </a:buClr>
            </a:pPr>
            <a:r>
              <a:rPr lang="es-VE" sz="2000" dirty="0" err="1"/>
              <a:t>Kenya</a:t>
            </a:r>
            <a:endParaRPr lang="es-VE" sz="2000" dirty="0"/>
          </a:p>
          <a:p>
            <a:pPr>
              <a:buClr>
                <a:schemeClr val="accent2"/>
              </a:buClr>
            </a:pPr>
            <a:endParaRPr lang="en-US" dirty="0"/>
          </a:p>
        </p:txBody>
      </p:sp>
      <p:sp>
        <p:nvSpPr>
          <p:cNvPr id="20" name="Footer Placeholder 4">
            <a:extLst>
              <a:ext uri="{FF2B5EF4-FFF2-40B4-BE49-F238E27FC236}">
                <a16:creationId xmlns:a16="http://schemas.microsoft.com/office/drawing/2014/main" xmlns=""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19</a:t>
            </a:fld>
            <a:endParaRPr lang="en-US" dirty="0"/>
          </a:p>
        </p:txBody>
      </p:sp>
      <p:sp>
        <p:nvSpPr>
          <p:cNvPr id="2" name="TextBox 1">
            <a:hlinkClick r:id="rId2"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3" name="TextBox 2"/>
          <p:cNvSpPr txBox="1"/>
          <p:nvPr/>
        </p:nvSpPr>
        <p:spPr>
          <a:xfrm>
            <a:off x="3258343" y="2886073"/>
            <a:ext cx="2086984" cy="3600986"/>
          </a:xfrm>
          <a:prstGeom prst="rect">
            <a:avLst/>
          </a:prstGeom>
          <a:noFill/>
        </p:spPr>
        <p:txBody>
          <a:bodyPr wrap="square" rtlCol="0">
            <a:spAutoFit/>
          </a:bodyPr>
          <a:lstStyle/>
          <a:p>
            <a:pPr marL="285750" indent="-285750">
              <a:lnSpc>
                <a:spcPct val="150000"/>
              </a:lnSpc>
              <a:buClr>
                <a:schemeClr val="accent2"/>
              </a:buClr>
              <a:buFont typeface="Arial" panose="020B0604020202020204" pitchFamily="34" charset="0"/>
              <a:buChar char="•"/>
            </a:pPr>
            <a:r>
              <a:rPr lang="es-VE" sz="2000" dirty="0" err="1"/>
              <a:t>Lesotho</a:t>
            </a:r>
            <a:endParaRPr lang="es-VE" sz="2000" dirty="0"/>
          </a:p>
          <a:p>
            <a:pPr marL="285750" indent="-285750">
              <a:lnSpc>
                <a:spcPct val="150000"/>
              </a:lnSpc>
              <a:buClr>
                <a:schemeClr val="accent2"/>
              </a:buClr>
              <a:buFont typeface="Arial" panose="020B0604020202020204" pitchFamily="34" charset="0"/>
              <a:buChar char="•"/>
            </a:pPr>
            <a:r>
              <a:rPr lang="es-VE" sz="2000" dirty="0" err="1"/>
              <a:t>Magadascar</a:t>
            </a:r>
            <a:endParaRPr lang="es-VE" sz="2000" dirty="0"/>
          </a:p>
          <a:p>
            <a:pPr marL="285750" indent="-285750">
              <a:lnSpc>
                <a:spcPct val="150000"/>
              </a:lnSpc>
              <a:buClr>
                <a:schemeClr val="accent2"/>
              </a:buClr>
              <a:buFont typeface="Arial" panose="020B0604020202020204" pitchFamily="34" charset="0"/>
              <a:buChar char="•"/>
            </a:pPr>
            <a:r>
              <a:rPr lang="es-VE" sz="2000" dirty="0"/>
              <a:t>Malawi</a:t>
            </a:r>
          </a:p>
          <a:p>
            <a:pPr marL="285750" indent="-285750">
              <a:lnSpc>
                <a:spcPct val="150000"/>
              </a:lnSpc>
              <a:buClr>
                <a:schemeClr val="accent2"/>
              </a:buClr>
              <a:buFont typeface="Arial" panose="020B0604020202020204" pitchFamily="34" charset="0"/>
              <a:buChar char="•"/>
            </a:pPr>
            <a:r>
              <a:rPr lang="es-VE" sz="2000" dirty="0"/>
              <a:t>Mozambique</a:t>
            </a:r>
          </a:p>
          <a:p>
            <a:pPr marL="285750" indent="-285750">
              <a:lnSpc>
                <a:spcPct val="150000"/>
              </a:lnSpc>
              <a:buClr>
                <a:schemeClr val="accent2"/>
              </a:buClr>
              <a:buFont typeface="Arial" panose="020B0604020202020204" pitchFamily="34" charset="0"/>
              <a:buChar char="•"/>
            </a:pPr>
            <a:r>
              <a:rPr lang="es-VE" sz="2000" dirty="0"/>
              <a:t>Namibia </a:t>
            </a:r>
          </a:p>
          <a:p>
            <a:pPr marL="285750" indent="-285750">
              <a:lnSpc>
                <a:spcPct val="150000"/>
              </a:lnSpc>
              <a:buClr>
                <a:schemeClr val="accent2"/>
              </a:buClr>
              <a:buFont typeface="Arial" panose="020B0604020202020204" pitchFamily="34" charset="0"/>
              <a:buChar char="•"/>
            </a:pPr>
            <a:r>
              <a:rPr lang="es-VE" sz="2000" dirty="0" err="1"/>
              <a:t>Rwanda</a:t>
            </a:r>
            <a:endParaRPr lang="es-VE" sz="2000" dirty="0"/>
          </a:p>
          <a:p>
            <a:pPr marL="285750" indent="-285750">
              <a:lnSpc>
                <a:spcPct val="150000"/>
              </a:lnSpc>
              <a:buClr>
                <a:schemeClr val="accent2"/>
              </a:buClr>
              <a:buFont typeface="Arial" panose="020B0604020202020204" pitchFamily="34" charset="0"/>
              <a:buChar char="•"/>
            </a:pPr>
            <a:r>
              <a:rPr lang="es-VE" sz="2000" dirty="0"/>
              <a:t>Somalia</a:t>
            </a:r>
          </a:p>
          <a:p>
            <a:endParaRPr lang="en-US" dirty="0"/>
          </a:p>
        </p:txBody>
      </p:sp>
      <p:sp>
        <p:nvSpPr>
          <p:cNvPr id="10" name="TextBox 9"/>
          <p:cNvSpPr txBox="1"/>
          <p:nvPr/>
        </p:nvSpPr>
        <p:spPr>
          <a:xfrm>
            <a:off x="5802105" y="2886073"/>
            <a:ext cx="2086984" cy="3139321"/>
          </a:xfrm>
          <a:prstGeom prst="rect">
            <a:avLst/>
          </a:prstGeom>
          <a:noFill/>
        </p:spPr>
        <p:txBody>
          <a:bodyPr wrap="square" rtlCol="0">
            <a:spAutoFit/>
          </a:bodyPr>
          <a:lstStyle/>
          <a:p>
            <a:pPr marL="285750" indent="-285750">
              <a:lnSpc>
                <a:spcPct val="150000"/>
              </a:lnSpc>
              <a:buClr>
                <a:schemeClr val="accent2"/>
              </a:buClr>
              <a:buFont typeface="Arial" panose="020B0604020202020204" pitchFamily="34" charset="0"/>
              <a:buChar char="•"/>
            </a:pPr>
            <a:r>
              <a:rPr lang="es-VE" sz="2000" dirty="0"/>
              <a:t>South </a:t>
            </a:r>
            <a:r>
              <a:rPr lang="es-VE" sz="2000" dirty="0" err="1"/>
              <a:t>Africa</a:t>
            </a:r>
            <a:endParaRPr lang="es-VE" sz="2000" dirty="0"/>
          </a:p>
          <a:p>
            <a:pPr marL="285750" indent="-285750">
              <a:lnSpc>
                <a:spcPct val="150000"/>
              </a:lnSpc>
              <a:buClr>
                <a:schemeClr val="accent2"/>
              </a:buClr>
              <a:buFont typeface="Arial" panose="020B0604020202020204" pitchFamily="34" charset="0"/>
              <a:buChar char="•"/>
            </a:pPr>
            <a:r>
              <a:rPr lang="es-VE" sz="2000" dirty="0"/>
              <a:t>South Sudan</a:t>
            </a:r>
          </a:p>
          <a:p>
            <a:pPr marL="285750" indent="-285750">
              <a:lnSpc>
                <a:spcPct val="150000"/>
              </a:lnSpc>
              <a:buClr>
                <a:schemeClr val="accent2"/>
              </a:buClr>
              <a:buFont typeface="Arial" panose="020B0604020202020204" pitchFamily="34" charset="0"/>
              <a:buChar char="•"/>
            </a:pPr>
            <a:r>
              <a:rPr lang="es-VE" sz="2000" dirty="0"/>
              <a:t>Tanzania</a:t>
            </a:r>
          </a:p>
          <a:p>
            <a:pPr marL="285750" indent="-285750">
              <a:lnSpc>
                <a:spcPct val="150000"/>
              </a:lnSpc>
              <a:buClr>
                <a:schemeClr val="accent2"/>
              </a:buClr>
              <a:buFont typeface="Arial" panose="020B0604020202020204" pitchFamily="34" charset="0"/>
              <a:buChar char="•"/>
            </a:pPr>
            <a:r>
              <a:rPr lang="es-VE" sz="2000" dirty="0"/>
              <a:t>Uganda</a:t>
            </a:r>
          </a:p>
          <a:p>
            <a:pPr marL="285750" indent="-285750">
              <a:lnSpc>
                <a:spcPct val="150000"/>
              </a:lnSpc>
              <a:buClr>
                <a:schemeClr val="accent2"/>
              </a:buClr>
              <a:buFont typeface="Arial" panose="020B0604020202020204" pitchFamily="34" charset="0"/>
              <a:buChar char="•"/>
            </a:pPr>
            <a:r>
              <a:rPr lang="es-VE" sz="2000" dirty="0"/>
              <a:t>Zambia</a:t>
            </a:r>
          </a:p>
          <a:p>
            <a:pPr marL="285750" indent="-285750">
              <a:lnSpc>
                <a:spcPct val="150000"/>
              </a:lnSpc>
              <a:buClr>
                <a:schemeClr val="accent2"/>
              </a:buClr>
              <a:buFont typeface="Arial" panose="020B0604020202020204" pitchFamily="34" charset="0"/>
              <a:buChar char="•"/>
            </a:pPr>
            <a:r>
              <a:rPr lang="es-VE" sz="2000" dirty="0" err="1"/>
              <a:t>Zimbabwe</a:t>
            </a:r>
            <a:endParaRPr lang="es-VE" sz="2000" dirty="0"/>
          </a:p>
          <a:p>
            <a:endParaRPr lang="en-US" dirty="0"/>
          </a:p>
        </p:txBody>
      </p:sp>
      <p:sp>
        <p:nvSpPr>
          <p:cNvPr id="11" name="TextBox 10"/>
          <p:cNvSpPr txBox="1"/>
          <p:nvPr/>
        </p:nvSpPr>
        <p:spPr>
          <a:xfrm>
            <a:off x="8733633" y="2886072"/>
            <a:ext cx="2086984" cy="1292662"/>
          </a:xfrm>
          <a:prstGeom prst="rect">
            <a:avLst/>
          </a:prstGeom>
          <a:noFill/>
        </p:spPr>
        <p:txBody>
          <a:bodyPr wrap="square" rtlCol="0">
            <a:spAutoFit/>
          </a:bodyPr>
          <a:lstStyle/>
          <a:p>
            <a:pPr>
              <a:lnSpc>
                <a:spcPct val="150000"/>
              </a:lnSpc>
              <a:buClr>
                <a:schemeClr val="accent2"/>
              </a:buClr>
            </a:pPr>
            <a:r>
              <a:rPr lang="es-VE" sz="2000" dirty="0"/>
              <a:t>And…</a:t>
            </a:r>
          </a:p>
          <a:p>
            <a:pPr marL="342900" indent="-342900">
              <a:lnSpc>
                <a:spcPct val="150000"/>
              </a:lnSpc>
              <a:buClr>
                <a:schemeClr val="accent2"/>
              </a:buClr>
              <a:buFont typeface="Arial" panose="020B0604020202020204" pitchFamily="34" charset="0"/>
              <a:buChar char="•"/>
            </a:pPr>
            <a:r>
              <a:rPr lang="es-VE" sz="2000" dirty="0"/>
              <a:t>Angola</a:t>
            </a:r>
          </a:p>
          <a:p>
            <a:endParaRPr lang="en-US" dirty="0"/>
          </a:p>
        </p:txBody>
      </p:sp>
    </p:spTree>
    <p:extLst>
      <p:ext uri="{BB962C8B-B14F-4D97-AF65-F5344CB8AC3E}">
        <p14:creationId xmlns:p14="http://schemas.microsoft.com/office/powerpoint/2010/main" val="413848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 descr="A large body of water with a mountain in the background&#10;&#10;Description generated with very high confidence">
            <a:extLst>
              <a:ext uri="{FF2B5EF4-FFF2-40B4-BE49-F238E27FC236}">
                <a16:creationId xmlns:a16="http://schemas.microsoft.com/office/drawing/2014/main" xmlns="" id="{A06597AD-484E-4638-A14E-1F0F8F9A62E8}"/>
              </a:ext>
            </a:extLst>
          </p:cNvPr>
          <p:cNvPicPr>
            <a:picLocks noChangeAspect="1"/>
          </p:cNvPicPr>
          <p:nvPr/>
        </p:nvPicPr>
        <p:blipFill>
          <a:blip r:embed="rId2">
            <a:duotone>
              <a:prstClr val="black"/>
              <a:schemeClr val="tx2">
                <a:tint val="45000"/>
                <a:satMod val="400000"/>
              </a:schemeClr>
            </a:duotone>
          </a:blip>
          <a:stretch>
            <a:fillRect/>
          </a:stretch>
        </p:blipFill>
        <p:spPr>
          <a:xfrm>
            <a:off x="1676401" y="872917"/>
            <a:ext cx="4435097" cy="5137997"/>
          </a:xfrm>
          <a:prstGeom prst="rect">
            <a:avLst/>
          </a:prstGeom>
        </p:spPr>
      </p:pic>
      <p:sp>
        <p:nvSpPr>
          <p:cNvPr id="10" name="Hexagon 9" descr="Solid dark colored hexagon in the middle of image accent">
            <a:extLst>
              <a:ext uri="{FF2B5EF4-FFF2-40B4-BE49-F238E27FC236}">
                <a16:creationId xmlns:a16="http://schemas.microsoft.com/office/drawing/2014/main" xmlns="" id="{84367257-921F-4C31-9DD7-8B0616248FDF}"/>
              </a:ext>
            </a:extLst>
          </p:cNvPr>
          <p:cNvSpPr/>
          <p:nvPr/>
        </p:nvSpPr>
        <p:spPr>
          <a:xfrm rot="16200000">
            <a:off x="2687450" y="2401829"/>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CONSULTING TEAM 3</a:t>
            </a:r>
            <a:endParaRPr lang="en-US" dirty="0"/>
          </a:p>
        </p:txBody>
      </p:sp>
      <p:sp>
        <p:nvSpPr>
          <p:cNvPr id="3" name="TextBox 2">
            <a:extLst>
              <a:ext uri="{FF2B5EF4-FFF2-40B4-BE49-F238E27FC236}">
                <a16:creationId xmlns:a16="http://schemas.microsoft.com/office/drawing/2014/main" xmlns="" id="{8480F3E9-C463-4AD7-8B81-F677B1B492FE}"/>
              </a:ext>
            </a:extLst>
          </p:cNvPr>
          <p:cNvSpPr txBox="1"/>
          <p:nvPr/>
        </p:nvSpPr>
        <p:spPr>
          <a:xfrm>
            <a:off x="2853863" y="3488600"/>
            <a:ext cx="2084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Consulting TEAM 3</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1" y="1645515"/>
            <a:ext cx="6022624" cy="3592800"/>
          </a:xfrm>
          <a:prstGeom prst="rect">
            <a:avLst/>
          </a:prstGeom>
        </p:spPr>
      </p:pic>
      <p:sp>
        <p:nvSpPr>
          <p:cNvPr id="11" name="TextBox 10"/>
          <p:cNvSpPr txBox="1"/>
          <p:nvPr/>
        </p:nvSpPr>
        <p:spPr>
          <a:xfrm>
            <a:off x="3350687" y="2842269"/>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7" name="TextBox 6">
            <a:hlinkClick r:id="rId4"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Tree>
    <p:extLst>
      <p:ext uri="{BB962C8B-B14F-4D97-AF65-F5344CB8AC3E}">
        <p14:creationId xmlns:p14="http://schemas.microsoft.com/office/powerpoint/2010/main" val="4292661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xmlns="" id="{F64048FA-1C7E-4BEF-8273-A6490A2211F4}"/>
              </a:ext>
            </a:extLst>
          </p:cNvPr>
          <p:cNvSpPr>
            <a:spLocks noGrp="1"/>
          </p:cNvSpPr>
          <p:nvPr>
            <p:ph type="title"/>
          </p:nvPr>
        </p:nvSpPr>
        <p:spPr/>
        <p:txBody>
          <a:bodyPr/>
          <a:lstStyle/>
          <a:p>
            <a:r>
              <a:rPr lang="en-US"/>
              <a:t>Appendix 5 - Electrifying Africa </a:t>
            </a:r>
            <a:endParaRPr lang="en-US" b="0" dirty="0"/>
          </a:p>
        </p:txBody>
      </p:sp>
      <p:sp>
        <p:nvSpPr>
          <p:cNvPr id="12" name="Text Placeholder 18">
            <a:extLst>
              <a:ext uri="{FF2B5EF4-FFF2-40B4-BE49-F238E27FC236}">
                <a16:creationId xmlns:a16="http://schemas.microsoft.com/office/drawing/2014/main" xmlns="" id="{FAA9D8EA-A7CA-4ED0-94D3-29382CDEBB32}"/>
              </a:ext>
            </a:extLst>
          </p:cNvPr>
          <p:cNvSpPr>
            <a:spLocks noGrp="1"/>
          </p:cNvSpPr>
          <p:nvPr>
            <p:ph type="body" sz="quarter" idx="16"/>
          </p:nvPr>
        </p:nvSpPr>
        <p:spPr/>
        <p:txBody>
          <a:bodyPr/>
          <a:lstStyle/>
          <a:p>
            <a:r>
              <a:rPr lang="es-VE" dirty="0"/>
              <a:t>Eastern / </a:t>
            </a:r>
            <a:r>
              <a:rPr lang="es-VE" dirty="0" err="1"/>
              <a:t>Southern</a:t>
            </a:r>
            <a:r>
              <a:rPr lang="es-VE" dirty="0"/>
              <a:t> </a:t>
            </a:r>
            <a:r>
              <a:rPr lang="es-VE" dirty="0" err="1"/>
              <a:t>Africa</a:t>
            </a:r>
            <a:endParaRPr lang="en-US" dirty="0"/>
          </a:p>
        </p:txBody>
      </p:sp>
      <p:sp>
        <p:nvSpPr>
          <p:cNvPr id="3" name="Footer Placeholder 2">
            <a:extLst>
              <a:ext uri="{FF2B5EF4-FFF2-40B4-BE49-F238E27FC236}">
                <a16:creationId xmlns:a16="http://schemas.microsoft.com/office/drawing/2014/main" xmlns="" id="{16764F18-9B71-4D59-80A4-C9436CB2F479}"/>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7553D90E-F2EA-4BA1-ACBD-9D3D0EB22C8A}"/>
              </a:ext>
            </a:extLst>
          </p:cNvPr>
          <p:cNvSpPr>
            <a:spLocks noGrp="1"/>
          </p:cNvSpPr>
          <p:nvPr>
            <p:ph type="sldNum" sz="quarter" idx="18"/>
          </p:nvPr>
        </p:nvSpPr>
        <p:spPr/>
        <p:txBody>
          <a:bodyPr/>
          <a:lstStyle/>
          <a:p>
            <a:fld id="{8699F50C-BE38-4BD0-BA84-9B090E1F2B9B}" type="slidenum">
              <a:rPr lang="en-US" smtClean="0"/>
              <a:pPr/>
              <a:t>20</a:t>
            </a:fld>
            <a:endParaRPr lang="en-US" dirty="0"/>
          </a:p>
        </p:txBody>
      </p:sp>
      <p:sp>
        <p:nvSpPr>
          <p:cNvPr id="7" name="TextBox 6">
            <a:hlinkClick r:id="rId2"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8" name="Content Placeholder 17">
            <a:extLst>
              <a:ext uri="{FF2B5EF4-FFF2-40B4-BE49-F238E27FC236}">
                <a16:creationId xmlns:a16="http://schemas.microsoft.com/office/drawing/2014/main" xmlns="" id="{C955AFB3-173C-4848-B3E9-1375591B297E}"/>
              </a:ext>
            </a:extLst>
          </p:cNvPr>
          <p:cNvSpPr txBox="1">
            <a:spLocks/>
          </p:cNvSpPr>
          <p:nvPr/>
        </p:nvSpPr>
        <p:spPr>
          <a:xfrm>
            <a:off x="6411598" y="5455734"/>
            <a:ext cx="5475600" cy="900616"/>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chemeClr val="accent2"/>
              </a:buClr>
              <a:buNone/>
            </a:pPr>
            <a:r>
              <a:rPr lang="en-US" sz="1600" i="1" dirty="0"/>
              <a:t>“ people usually have one or two mobile phones and they are willing to commute to get signal or charge “</a:t>
            </a:r>
          </a:p>
          <a:p>
            <a:pPr marL="457200" lvl="1" indent="0">
              <a:buClr>
                <a:schemeClr val="accent2"/>
              </a:buClr>
              <a:buNone/>
            </a:pPr>
            <a:r>
              <a:rPr lang="en-US" sz="1600" i="1" dirty="0"/>
              <a:t> </a:t>
            </a:r>
            <a:r>
              <a:rPr lang="en-US" sz="1600" dirty="0"/>
              <a:t>– Former Manager  @ General Motors SA</a:t>
            </a:r>
          </a:p>
        </p:txBody>
      </p:sp>
      <p:sp>
        <p:nvSpPr>
          <p:cNvPr id="5" name="Content Placeholder 15">
            <a:extLst>
              <a:ext uri="{FF2B5EF4-FFF2-40B4-BE49-F238E27FC236}">
                <a16:creationId xmlns:a16="http://schemas.microsoft.com/office/drawing/2014/main" xmlns="" id="{6E0AA6C2-8F44-45C8-9B8E-285C5BACB57C}"/>
              </a:ext>
            </a:extLst>
          </p:cNvPr>
          <p:cNvSpPr txBox="1">
            <a:spLocks/>
          </p:cNvSpPr>
          <p:nvPr/>
        </p:nvSpPr>
        <p:spPr>
          <a:xfrm>
            <a:off x="6862088" y="3635161"/>
            <a:ext cx="5023256" cy="920319"/>
          </a:xfrm>
          <a:prstGeom prst="rect">
            <a:avLst/>
          </a:prstGeom>
        </p:spPr>
        <p:txBody>
          <a:bodyPr anchor="t">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a:cs typeface="Calibri"/>
              </a:rPr>
              <a:t>Mobile Data as support for new and sustainable Electrification Projects.</a:t>
            </a:r>
            <a:endParaRPr lang="en-US"/>
          </a:p>
        </p:txBody>
      </p:sp>
      <p:pic>
        <p:nvPicPr>
          <p:cNvPr id="2" name="Picture 5">
            <a:extLst>
              <a:ext uri="{FF2B5EF4-FFF2-40B4-BE49-F238E27FC236}">
                <a16:creationId xmlns:a16="http://schemas.microsoft.com/office/drawing/2014/main" xmlns="" id="{DD92DB22-9768-4D61-B93A-404BE6E3A621}"/>
              </a:ext>
            </a:extLst>
          </p:cNvPr>
          <p:cNvPicPr>
            <a:picLocks noChangeAspect="1"/>
          </p:cNvPicPr>
          <p:nvPr/>
        </p:nvPicPr>
        <p:blipFill>
          <a:blip r:embed="rId3"/>
          <a:stretch>
            <a:fillRect/>
          </a:stretch>
        </p:blipFill>
        <p:spPr>
          <a:xfrm>
            <a:off x="1066800" y="1828800"/>
            <a:ext cx="4695825" cy="4695825"/>
          </a:xfrm>
          <a:prstGeom prst="rect">
            <a:avLst/>
          </a:prstGeom>
        </p:spPr>
      </p:pic>
    </p:spTree>
    <p:extLst>
      <p:ext uri="{BB962C8B-B14F-4D97-AF65-F5344CB8AC3E}">
        <p14:creationId xmlns:p14="http://schemas.microsoft.com/office/powerpoint/2010/main" val="2973707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xmlns="" id="{E3E5EE03-FBF6-46F5-8085-716AC6CE1C8C}"/>
              </a:ext>
            </a:extLst>
          </p:cNvPr>
          <p:cNvSpPr>
            <a:spLocks noGrp="1"/>
          </p:cNvSpPr>
          <p:nvPr>
            <p:ph type="title"/>
          </p:nvPr>
        </p:nvSpPr>
        <p:spPr/>
        <p:txBody>
          <a:bodyPr/>
          <a:lstStyle/>
          <a:p>
            <a:r>
              <a:rPr lang="en-US"/>
              <a:t>Appendix 6 - References</a:t>
            </a:r>
            <a:endParaRPr lang="en-US" b="0"/>
          </a:p>
        </p:txBody>
      </p:sp>
      <p:sp>
        <p:nvSpPr>
          <p:cNvPr id="19" name="Text Placeholder 18">
            <a:extLst>
              <a:ext uri="{FF2B5EF4-FFF2-40B4-BE49-F238E27FC236}">
                <a16:creationId xmlns:a16="http://schemas.microsoft.com/office/drawing/2014/main" xmlns="" id="{DFE11F38-F66B-4F95-8224-6CCA69D57617}"/>
              </a:ext>
            </a:extLst>
          </p:cNvPr>
          <p:cNvSpPr>
            <a:spLocks noGrp="1"/>
          </p:cNvSpPr>
          <p:nvPr>
            <p:ph type="body" sz="quarter" idx="16"/>
          </p:nvPr>
        </p:nvSpPr>
        <p:spPr/>
        <p:txBody>
          <a:bodyPr/>
          <a:lstStyle/>
          <a:p>
            <a:r>
              <a:rPr lang="en-US" dirty="0"/>
              <a:t>Eastern / Southern Africa</a:t>
            </a:r>
          </a:p>
        </p:txBody>
      </p:sp>
      <p:sp>
        <p:nvSpPr>
          <p:cNvPr id="15" name="Text Placeholder 14">
            <a:extLst>
              <a:ext uri="{FF2B5EF4-FFF2-40B4-BE49-F238E27FC236}">
                <a16:creationId xmlns:a16="http://schemas.microsoft.com/office/drawing/2014/main" xmlns="" id="{24E18385-8BEA-4522-ABAA-5AB38F0D4FC2}"/>
              </a:ext>
            </a:extLst>
          </p:cNvPr>
          <p:cNvSpPr>
            <a:spLocks noGrp="1"/>
          </p:cNvSpPr>
          <p:nvPr>
            <p:ph type="body" idx="1"/>
          </p:nvPr>
        </p:nvSpPr>
        <p:spPr/>
        <p:txBody>
          <a:bodyPr/>
          <a:lstStyle/>
          <a:p>
            <a:r>
              <a:rPr lang="es-VE" dirty="0"/>
              <a:t>Data &amp; </a:t>
            </a:r>
            <a:r>
              <a:rPr lang="es-VE" dirty="0" err="1"/>
              <a:t>Information</a:t>
            </a:r>
            <a:endParaRPr lang="en-US" dirty="0"/>
          </a:p>
        </p:txBody>
      </p:sp>
      <p:sp>
        <p:nvSpPr>
          <p:cNvPr id="16"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p:txBody>
          <a:bodyPr anchor="t">
            <a:normAutofit fontScale="70000" lnSpcReduction="20000"/>
          </a:bodyPr>
          <a:lstStyle/>
          <a:p>
            <a:pPr lvl="1">
              <a:buClr>
                <a:schemeClr val="accent2"/>
              </a:buClr>
            </a:pPr>
            <a:endParaRPr lang="en-US" dirty="0">
              <a:hlinkClick r:id="rId2"/>
            </a:endParaRPr>
          </a:p>
          <a:p>
            <a:pPr lvl="1">
              <a:buClr>
                <a:schemeClr val="accent2"/>
              </a:buClr>
            </a:pPr>
            <a:r>
              <a:rPr lang="en-US" dirty="0">
                <a:hlinkClick r:id="rId2"/>
              </a:rPr>
              <a:t>https://www.cia.gov/library/publications/the-world-factbook/</a:t>
            </a:r>
            <a:endParaRPr lang="en-US" dirty="0"/>
          </a:p>
          <a:p>
            <a:pPr lvl="1">
              <a:buClr>
                <a:schemeClr val="accent2"/>
              </a:buClr>
            </a:pPr>
            <a:r>
              <a:rPr lang="en-US" dirty="0">
                <a:hlinkClick r:id="rId3"/>
              </a:rPr>
              <a:t>https://data.worldbank.org/</a:t>
            </a:r>
            <a:endParaRPr lang="en-US" dirty="0"/>
          </a:p>
          <a:p>
            <a:pPr lvl="1">
              <a:buClr>
                <a:schemeClr val="accent2"/>
              </a:buClr>
            </a:pPr>
            <a:r>
              <a:rPr lang="en-US" dirty="0">
                <a:hlinkClick r:id="rId4"/>
              </a:rPr>
              <a:t>https://datahelpdesk.worldbank.org/</a:t>
            </a:r>
            <a:endParaRPr lang="en-US" dirty="0"/>
          </a:p>
          <a:p>
            <a:pPr lvl="1">
              <a:buClr>
                <a:schemeClr val="accent2"/>
              </a:buClr>
            </a:pPr>
            <a:r>
              <a:rPr lang="en-US" dirty="0">
                <a:hlinkClick r:id="rId5"/>
              </a:rPr>
              <a:t>https://www.cia.gov/library/publications/the-world-factbook/geos/print_od.html</a:t>
            </a:r>
            <a:endParaRPr lang="en-US" dirty="0"/>
          </a:p>
          <a:p>
            <a:pPr lvl="1">
              <a:buClr>
                <a:schemeClr val="accent2"/>
              </a:buClr>
            </a:pPr>
            <a:r>
              <a:rPr lang="en-US" dirty="0">
                <a:hlinkClick r:id="rId6"/>
              </a:rPr>
              <a:t>https://freedomhouse.org/report/freedom-world/2019/eritrea</a:t>
            </a:r>
            <a:endParaRPr lang="en-US" dirty="0"/>
          </a:p>
          <a:p>
            <a:pPr lvl="1">
              <a:buClr>
                <a:schemeClr val="accent2"/>
              </a:buClr>
            </a:pPr>
            <a:r>
              <a:rPr lang="en-US" dirty="0">
                <a:hlinkClick r:id="rId7"/>
              </a:rPr>
              <a:t>http://necrometrics.com/20c300k.htm#Somalia</a:t>
            </a:r>
            <a:endParaRPr lang="en-US" dirty="0"/>
          </a:p>
          <a:p>
            <a:pPr lvl="1">
              <a:buClr>
                <a:schemeClr val="accent2"/>
              </a:buClr>
            </a:pPr>
            <a:r>
              <a:rPr lang="en-US" dirty="0">
                <a:hlinkClick r:id="rId8"/>
              </a:rPr>
              <a:t>https://www.cia.gov/library/publications/the-world-factbook/geos/print_er.html</a:t>
            </a:r>
            <a:endParaRPr lang="en-US" dirty="0"/>
          </a:p>
          <a:p>
            <a:pPr lvl="1">
              <a:buClr>
                <a:schemeClr val="accent2"/>
              </a:buClr>
            </a:pPr>
            <a:r>
              <a:rPr lang="en-US" dirty="0">
                <a:hlinkClick r:id="rId9"/>
              </a:rPr>
              <a:t>https://www.mckinsey.com/industries/electric-power-and-natural-gas/our-insights/powering-africa</a:t>
            </a:r>
            <a:endParaRPr lang="en-US" dirty="0"/>
          </a:p>
          <a:p>
            <a:pPr lvl="1">
              <a:buClr>
                <a:schemeClr val="accent2"/>
              </a:buClr>
            </a:pPr>
            <a:r>
              <a:rPr lang="en-US" dirty="0">
                <a:hlinkClick r:id="rId10"/>
              </a:rPr>
              <a:t>https://www.worldbank.org/en/news/feature/2015/10/15/measuring-poverty-in-60-minutes-to-help-somalia-address-data-deprivation</a:t>
            </a:r>
            <a:endParaRPr lang="en-US" dirty="0"/>
          </a:p>
          <a:p>
            <a:pPr lvl="1">
              <a:buClr>
                <a:schemeClr val="accent2"/>
              </a:buClr>
            </a:pPr>
            <a:endParaRPr lang="en-US" dirty="0">
              <a:cs typeface="Calibri" panose="020F0502020204030204"/>
            </a:endParaRPr>
          </a:p>
          <a:p>
            <a:pPr lvl="1">
              <a:buClr>
                <a:schemeClr val="accent2"/>
              </a:buClr>
            </a:pPr>
            <a:endParaRPr lang="en-US" dirty="0">
              <a:cs typeface="Calibri" panose="020F0502020204030204"/>
            </a:endParaRPr>
          </a:p>
        </p:txBody>
      </p:sp>
      <p:sp>
        <p:nvSpPr>
          <p:cNvPr id="17" name="Text Placeholder 16">
            <a:extLst>
              <a:ext uri="{FF2B5EF4-FFF2-40B4-BE49-F238E27FC236}">
                <a16:creationId xmlns:a16="http://schemas.microsoft.com/office/drawing/2014/main" xmlns="" id="{640A3223-3DA3-4CF2-82B6-1447667547BD}"/>
              </a:ext>
            </a:extLst>
          </p:cNvPr>
          <p:cNvSpPr>
            <a:spLocks noGrp="1"/>
          </p:cNvSpPr>
          <p:nvPr>
            <p:ph type="body" sz="quarter" idx="14"/>
          </p:nvPr>
        </p:nvSpPr>
        <p:spPr/>
        <p:txBody>
          <a:bodyPr/>
          <a:lstStyle/>
          <a:p>
            <a:r>
              <a:rPr lang="en-US" dirty="0"/>
              <a:t>Images</a:t>
            </a:r>
          </a:p>
        </p:txBody>
      </p:sp>
      <p:sp>
        <p:nvSpPr>
          <p:cNvPr id="18" name="Content Placeholder 17">
            <a:extLst>
              <a:ext uri="{FF2B5EF4-FFF2-40B4-BE49-F238E27FC236}">
                <a16:creationId xmlns:a16="http://schemas.microsoft.com/office/drawing/2014/main" xmlns="" id="{C955AFB3-173C-4848-B3E9-1375591B297E}"/>
              </a:ext>
            </a:extLst>
          </p:cNvPr>
          <p:cNvSpPr>
            <a:spLocks noGrp="1"/>
          </p:cNvSpPr>
          <p:nvPr>
            <p:ph sz="quarter" idx="15"/>
          </p:nvPr>
        </p:nvSpPr>
        <p:spPr/>
        <p:txBody>
          <a:bodyPr/>
          <a:lstStyle/>
          <a:p>
            <a:pPr lvl="1">
              <a:buClr>
                <a:schemeClr val="accent2"/>
              </a:buClr>
            </a:pPr>
            <a:endParaRPr lang="en-US" dirty="0">
              <a:hlinkClick r:id="rId11"/>
            </a:endParaRPr>
          </a:p>
          <a:p>
            <a:pPr lvl="1">
              <a:buClr>
                <a:schemeClr val="accent2"/>
              </a:buClr>
            </a:pPr>
            <a:r>
              <a:rPr lang="en-US" dirty="0">
                <a:hlinkClick r:id="rId11"/>
              </a:rPr>
              <a:t>https://www.caravansa.co.za/parks-of-the-great-escarpment/</a:t>
            </a:r>
            <a:endParaRPr lang="en-US" dirty="0"/>
          </a:p>
          <a:p>
            <a:pPr lvl="1">
              <a:buClr>
                <a:schemeClr val="accent2"/>
              </a:buClr>
            </a:pPr>
            <a:r>
              <a:rPr lang="en-US" dirty="0">
                <a:hlinkClick r:id="rId12"/>
              </a:rPr>
              <a:t>https://www.thesouthafrican.com/news/coal-mining-south-africa-world-heritage-site/</a:t>
            </a:r>
            <a:endParaRPr lang="en-US" dirty="0"/>
          </a:p>
          <a:p>
            <a:pPr lvl="1">
              <a:buClr>
                <a:schemeClr val="accent2"/>
              </a:buClr>
            </a:pPr>
            <a:r>
              <a:rPr lang="en-US" dirty="0">
                <a:hlinkClick r:id="rId13"/>
              </a:rPr>
              <a:t>https://www.pri.org/stories/2011-11-09/africa-fastest-growing-mobile-market-world-industry-group-said</a:t>
            </a:r>
            <a:endParaRPr lang="en-US" dirty="0"/>
          </a:p>
        </p:txBody>
      </p:sp>
      <p:sp>
        <p:nvSpPr>
          <p:cNvPr id="20" name="Footer Placeholder 4">
            <a:extLst>
              <a:ext uri="{FF2B5EF4-FFF2-40B4-BE49-F238E27FC236}">
                <a16:creationId xmlns:a16="http://schemas.microsoft.com/office/drawing/2014/main" xmlns=""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21</a:t>
            </a:fld>
            <a:endParaRPr lang="en-US" dirty="0"/>
          </a:p>
        </p:txBody>
      </p:sp>
      <p:sp>
        <p:nvSpPr>
          <p:cNvPr id="10" name="TextBox 9">
            <a:hlinkClick r:id="rId14"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Tree>
    <p:extLst>
      <p:ext uri="{BB962C8B-B14F-4D97-AF65-F5344CB8AC3E}">
        <p14:creationId xmlns:p14="http://schemas.microsoft.com/office/powerpoint/2010/main" val="91405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 descr="A large body of water with a mountain in the background&#10;&#10;Description generated with very high confidence">
            <a:extLst>
              <a:ext uri="{FF2B5EF4-FFF2-40B4-BE49-F238E27FC236}">
                <a16:creationId xmlns:a16="http://schemas.microsoft.com/office/drawing/2014/main" xmlns="" id="{A06597AD-484E-4638-A14E-1F0F8F9A62E8}"/>
              </a:ext>
            </a:extLst>
          </p:cNvPr>
          <p:cNvPicPr>
            <a:picLocks noChangeAspect="1"/>
          </p:cNvPicPr>
          <p:nvPr/>
        </p:nvPicPr>
        <p:blipFill>
          <a:blip r:embed="rId2">
            <a:duotone>
              <a:prstClr val="black"/>
              <a:schemeClr val="tx2">
                <a:tint val="45000"/>
                <a:satMod val="400000"/>
              </a:schemeClr>
            </a:duotone>
          </a:blip>
          <a:stretch>
            <a:fillRect/>
          </a:stretch>
        </p:blipFill>
        <p:spPr>
          <a:xfrm>
            <a:off x="1676401" y="872917"/>
            <a:ext cx="4435097" cy="5137997"/>
          </a:xfrm>
          <a:prstGeom prst="rect">
            <a:avLst/>
          </a:prstGeom>
        </p:spPr>
      </p:pic>
      <p:sp>
        <p:nvSpPr>
          <p:cNvPr id="10" name="Hexagon 9" descr="Solid dark colored hexagon in the middle of image accent">
            <a:extLst>
              <a:ext uri="{FF2B5EF4-FFF2-40B4-BE49-F238E27FC236}">
                <a16:creationId xmlns:a16="http://schemas.microsoft.com/office/drawing/2014/main" xmlns="" id="{84367257-921F-4C31-9DD7-8B0616248FDF}"/>
              </a:ext>
            </a:extLst>
          </p:cNvPr>
          <p:cNvSpPr/>
          <p:nvPr/>
        </p:nvSpPr>
        <p:spPr>
          <a:xfrm rot="16200000">
            <a:off x="2687450" y="2401829"/>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ea typeface="+mn-lt"/>
                <a:cs typeface="+mn-lt"/>
              </a:rPr>
              <a:t>CONSULTING TEAM 3</a:t>
            </a:r>
            <a:endParaRPr lang="en-US" dirty="0"/>
          </a:p>
        </p:txBody>
      </p:sp>
      <p:sp>
        <p:nvSpPr>
          <p:cNvPr id="3" name="TextBox 2">
            <a:extLst>
              <a:ext uri="{FF2B5EF4-FFF2-40B4-BE49-F238E27FC236}">
                <a16:creationId xmlns:a16="http://schemas.microsoft.com/office/drawing/2014/main" xmlns="" id="{8480F3E9-C463-4AD7-8B81-F677B1B492FE}"/>
              </a:ext>
            </a:extLst>
          </p:cNvPr>
          <p:cNvSpPr txBox="1"/>
          <p:nvPr/>
        </p:nvSpPr>
        <p:spPr>
          <a:xfrm>
            <a:off x="2853863" y="3488600"/>
            <a:ext cx="20845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cs typeface="Calibri"/>
              </a:rPr>
              <a:t>Consulting TEAM 3</a:t>
            </a:r>
          </a:p>
        </p:txBody>
      </p:sp>
      <p:sp>
        <p:nvSpPr>
          <p:cNvPr id="11" name="TextBox 10"/>
          <p:cNvSpPr txBox="1"/>
          <p:nvPr/>
        </p:nvSpPr>
        <p:spPr>
          <a:xfrm>
            <a:off x="3350687" y="2842269"/>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7" name="Title 3">
            <a:extLst>
              <a:ext uri="{FF2B5EF4-FFF2-40B4-BE49-F238E27FC236}">
                <a16:creationId xmlns:a16="http://schemas.microsoft.com/office/drawing/2014/main" xmlns="" id="{291CA16A-993E-43BA-BDDC-9E427CF951B2}"/>
              </a:ext>
            </a:extLst>
          </p:cNvPr>
          <p:cNvSpPr>
            <a:spLocks noGrp="1"/>
          </p:cNvSpPr>
          <p:nvPr>
            <p:ph type="title"/>
          </p:nvPr>
        </p:nvSpPr>
        <p:spPr>
          <a:xfrm>
            <a:off x="6283841" y="-22011"/>
            <a:ext cx="4911633" cy="1789855"/>
          </a:xfrm>
        </p:spPr>
        <p:txBody>
          <a:bodyPr/>
          <a:lstStyle/>
          <a:p>
            <a:r>
              <a:rPr lang="en-US" dirty="0"/>
              <a:t>Presentation </a:t>
            </a:r>
            <a:r>
              <a:rPr lang="en-US" b="0" dirty="0">
                <a:latin typeface="Calibri Light" panose="020F0302020204030204" pitchFamily="34" charset="0"/>
              </a:rPr>
              <a:t>Structure </a:t>
            </a:r>
          </a:p>
        </p:txBody>
      </p:sp>
      <p:sp>
        <p:nvSpPr>
          <p:cNvPr id="8" name="Text Placeholder 4">
            <a:extLst>
              <a:ext uri="{FF2B5EF4-FFF2-40B4-BE49-F238E27FC236}">
                <a16:creationId xmlns:a16="http://schemas.microsoft.com/office/drawing/2014/main" xmlns="" id="{F063A021-7C19-4C85-B48B-EFEA732C1906}"/>
              </a:ext>
            </a:extLst>
          </p:cNvPr>
          <p:cNvSpPr>
            <a:spLocks noGrp="1"/>
          </p:cNvSpPr>
          <p:nvPr>
            <p:ph type="body" idx="1"/>
          </p:nvPr>
        </p:nvSpPr>
        <p:spPr>
          <a:xfrm>
            <a:off x="6283841" y="1992172"/>
            <a:ext cx="4911633" cy="4018742"/>
          </a:xfrm>
        </p:spPr>
        <p:txBody>
          <a:bodyPr anchor="t">
            <a:normAutofit fontScale="92500" lnSpcReduction="10000"/>
          </a:bodyPr>
          <a:lstStyle/>
          <a:p>
            <a:pPr marL="457200" indent="-457200">
              <a:buAutoNum type="arabicPeriod"/>
            </a:pPr>
            <a:r>
              <a:rPr lang="es-VE" sz="1800" err="1">
                <a:latin typeface="Calibri"/>
                <a:cs typeface="Calibri"/>
                <a:hlinkClick r:id="rId3" action="ppaction://hlinksldjump"/>
              </a:rPr>
              <a:t>Introduction</a:t>
            </a:r>
            <a:r>
              <a:rPr lang="es-VE" sz="1800" dirty="0">
                <a:latin typeface="Calibri"/>
                <a:cs typeface="Calibri"/>
                <a:hlinkClick r:id="rId3" action="ppaction://hlinksldjump"/>
              </a:rPr>
              <a:t> to </a:t>
            </a:r>
            <a:r>
              <a:rPr lang="es-VE" sz="1800" err="1">
                <a:latin typeface="Calibri"/>
                <a:cs typeface="Calibri"/>
                <a:hlinkClick r:id="rId3" action="ppaction://hlinksldjump"/>
              </a:rPr>
              <a:t>the</a:t>
            </a:r>
            <a:r>
              <a:rPr lang="es-VE" sz="1800" dirty="0">
                <a:latin typeface="Calibri"/>
                <a:cs typeface="Calibri"/>
                <a:hlinkClick r:id="rId3" action="ppaction://hlinksldjump"/>
              </a:rPr>
              <a:t> </a:t>
            </a:r>
            <a:r>
              <a:rPr lang="es-VE" sz="1800" err="1">
                <a:latin typeface="Calibri"/>
                <a:cs typeface="Calibri"/>
                <a:hlinkClick r:id="rId3" action="ppaction://hlinksldjump"/>
              </a:rPr>
              <a:t>Region</a:t>
            </a:r>
            <a:endParaRPr lang="es-VE" sz="1800">
              <a:latin typeface="Calibri"/>
              <a:cs typeface="Calibri"/>
            </a:endParaRPr>
          </a:p>
          <a:p>
            <a:pPr marL="457200" indent="-457200">
              <a:buAutoNum type="arabicPeriod"/>
            </a:pPr>
            <a:r>
              <a:rPr lang="en-US" sz="1800" dirty="0">
                <a:latin typeface="Calibri" panose="020F0502020204030204" pitchFamily="34" charset="0"/>
                <a:hlinkClick r:id="rId4" action="ppaction://hlinksldjump"/>
              </a:rPr>
              <a:t>Methodology</a:t>
            </a:r>
            <a:endParaRPr lang="en-US" sz="1800" dirty="0">
              <a:latin typeface="Calibri" panose="020F0502020204030204" pitchFamily="34" charset="0"/>
            </a:endParaRPr>
          </a:p>
          <a:p>
            <a:pPr marL="457200" indent="-457200">
              <a:buAutoNum type="arabicPeriod"/>
            </a:pPr>
            <a:r>
              <a:rPr lang="es-VE" sz="1800" u="sng" dirty="0">
                <a:latin typeface="Calibri"/>
                <a:cs typeface="Calibri"/>
              </a:rPr>
              <a:t>Meta Data </a:t>
            </a:r>
            <a:r>
              <a:rPr lang="es-VE" sz="1800" u="sng" err="1">
                <a:latin typeface="Calibri"/>
                <a:cs typeface="Calibri"/>
              </a:rPr>
              <a:t>Analysis</a:t>
            </a:r>
            <a:endParaRPr lang="es-VE" sz="1800" u="sng">
              <a:latin typeface="Calibri"/>
              <a:cs typeface="Calibri"/>
            </a:endParaRPr>
          </a:p>
          <a:p>
            <a:pPr marL="914400" lvl="1" indent="-457200">
              <a:buAutoNum type="alphaLcParenR"/>
            </a:pPr>
            <a:r>
              <a:rPr lang="es-VE" sz="1700" dirty="0">
                <a:latin typeface="Calibri"/>
                <a:cs typeface="Calibri"/>
                <a:hlinkClick r:id="rId5" action="ppaction://hlinksldjump"/>
              </a:rPr>
              <a:t>Data </a:t>
            </a:r>
            <a:r>
              <a:rPr lang="es-VE" sz="1700" err="1">
                <a:latin typeface="Calibri"/>
                <a:cs typeface="Calibri"/>
                <a:hlinkClick r:id="rId5" action="ppaction://hlinksldjump"/>
              </a:rPr>
              <a:t>Quality</a:t>
            </a:r>
            <a:endParaRPr lang="es-VE" sz="1700">
              <a:latin typeface="Calibri"/>
              <a:cs typeface="Calibri"/>
            </a:endParaRPr>
          </a:p>
          <a:p>
            <a:pPr marL="914400" lvl="1" indent="-457200">
              <a:buFont typeface="+mj-lt"/>
              <a:buAutoNum type="alphaLcParenR"/>
            </a:pPr>
            <a:r>
              <a:rPr lang="es-VE" sz="1700" err="1">
                <a:latin typeface="Calibri"/>
                <a:cs typeface="Calibri"/>
                <a:hlinkClick r:id="rId6" action="ppaction://hlinksldjump"/>
              </a:rPr>
              <a:t>Cleaning</a:t>
            </a:r>
            <a:r>
              <a:rPr lang="es-VE" sz="1700" dirty="0">
                <a:latin typeface="Calibri"/>
                <a:cs typeface="Calibri"/>
                <a:hlinkClick r:id="rId6" action="ppaction://hlinksldjump"/>
              </a:rPr>
              <a:t> </a:t>
            </a:r>
            <a:r>
              <a:rPr lang="es-VE" sz="1700" err="1">
                <a:latin typeface="Calibri"/>
                <a:cs typeface="Calibri"/>
                <a:hlinkClick r:id="rId6" action="ppaction://hlinksldjump"/>
              </a:rPr>
              <a:t>The</a:t>
            </a:r>
            <a:r>
              <a:rPr lang="es-VE" sz="1700" dirty="0">
                <a:latin typeface="Calibri"/>
                <a:cs typeface="Calibri"/>
                <a:hlinkClick r:id="rId6" action="ppaction://hlinksldjump"/>
              </a:rPr>
              <a:t> Data</a:t>
            </a:r>
            <a:endParaRPr lang="es-VE" sz="1700" dirty="0">
              <a:latin typeface="Calibri"/>
              <a:cs typeface="Calibri"/>
            </a:endParaRPr>
          </a:p>
          <a:p>
            <a:pPr marL="1371600" lvl="2" indent="-457200">
              <a:buFont typeface="+mj-lt"/>
              <a:buAutoNum type="romanLcPeriod"/>
            </a:pPr>
            <a:r>
              <a:rPr lang="es-VE" sz="1700" err="1">
                <a:latin typeface="Calibri"/>
                <a:cs typeface="Calibri"/>
              </a:rPr>
              <a:t>Sample</a:t>
            </a:r>
            <a:r>
              <a:rPr lang="es-VE" sz="1700" dirty="0">
                <a:latin typeface="Calibri"/>
                <a:cs typeface="Calibri"/>
              </a:rPr>
              <a:t> </a:t>
            </a:r>
            <a:r>
              <a:rPr lang="es-VE" sz="1700" err="1">
                <a:latin typeface="Calibri"/>
                <a:cs typeface="Calibri"/>
              </a:rPr>
              <a:t>Review</a:t>
            </a:r>
            <a:endParaRPr lang="es-VE" sz="1700">
              <a:latin typeface="Calibri"/>
              <a:cs typeface="Calibri"/>
            </a:endParaRPr>
          </a:p>
          <a:p>
            <a:pPr marL="1371600" lvl="2" indent="-457200">
              <a:buFont typeface="+mj-lt"/>
              <a:buAutoNum type="romanLcPeriod"/>
            </a:pPr>
            <a:r>
              <a:rPr lang="es-VE" sz="1700" dirty="0">
                <a:latin typeface="Calibri"/>
                <a:cs typeface="Calibri"/>
              </a:rPr>
              <a:t>Data </a:t>
            </a:r>
            <a:r>
              <a:rPr lang="es-VE" sz="1700" err="1">
                <a:latin typeface="Calibri"/>
                <a:cs typeface="Calibri"/>
              </a:rPr>
              <a:t>Quality</a:t>
            </a:r>
            <a:endParaRPr lang="es-VE" sz="1700">
              <a:latin typeface="Calibri"/>
              <a:cs typeface="Calibri"/>
            </a:endParaRPr>
          </a:p>
          <a:p>
            <a:pPr marL="1371600" lvl="2" indent="-457200">
              <a:buFont typeface="+mj-lt"/>
              <a:buAutoNum type="romanLcPeriod"/>
            </a:pPr>
            <a:r>
              <a:rPr lang="es-VE" sz="1700" err="1">
                <a:latin typeface="Calibri"/>
                <a:cs typeface="Calibri"/>
              </a:rPr>
              <a:t>Adding</a:t>
            </a:r>
            <a:r>
              <a:rPr lang="es-VE" sz="1700" dirty="0">
                <a:latin typeface="Calibri"/>
                <a:cs typeface="Calibri"/>
              </a:rPr>
              <a:t> Local </a:t>
            </a:r>
            <a:r>
              <a:rPr lang="es-VE" sz="1700" err="1">
                <a:latin typeface="Calibri"/>
                <a:cs typeface="Calibri"/>
              </a:rPr>
              <a:t>Missing</a:t>
            </a:r>
            <a:r>
              <a:rPr lang="es-VE" sz="1700" dirty="0">
                <a:latin typeface="Calibri"/>
                <a:cs typeface="Calibri"/>
              </a:rPr>
              <a:t> </a:t>
            </a:r>
            <a:r>
              <a:rPr lang="es-VE" sz="1700" err="1">
                <a:latin typeface="Calibri"/>
                <a:cs typeface="Calibri"/>
              </a:rPr>
              <a:t>Values</a:t>
            </a:r>
            <a:endParaRPr lang="es-VE" sz="1700">
              <a:latin typeface="Calibri"/>
              <a:cs typeface="Calibri"/>
            </a:endParaRPr>
          </a:p>
          <a:p>
            <a:pPr marL="1371600" lvl="2" indent="-457200">
              <a:buFont typeface="+mj-lt"/>
              <a:buAutoNum type="romanLcPeriod"/>
            </a:pPr>
            <a:r>
              <a:rPr lang="es-VE" sz="1700" err="1">
                <a:latin typeface="Calibri"/>
                <a:cs typeface="Calibri"/>
              </a:rPr>
              <a:t>Outliers</a:t>
            </a:r>
            <a:endParaRPr lang="en-US" sz="1700">
              <a:latin typeface="Calibri"/>
              <a:cs typeface="Calibri"/>
            </a:endParaRPr>
          </a:p>
          <a:p>
            <a:pPr marL="457200" indent="-457200">
              <a:buFont typeface="+mj-lt"/>
              <a:buAutoNum type="arabicPeriod"/>
            </a:pPr>
            <a:r>
              <a:rPr lang="en-US" sz="1800">
                <a:latin typeface="Calibri"/>
                <a:cs typeface="Calibri"/>
                <a:hlinkClick r:id="rId7" action="ppaction://hlinksldjump"/>
              </a:rPr>
              <a:t>GDP Vs Employment</a:t>
            </a:r>
            <a:endParaRPr lang="en-US" sz="1800">
              <a:latin typeface="Calibri"/>
              <a:cs typeface="Calibri"/>
            </a:endParaRPr>
          </a:p>
          <a:p>
            <a:pPr marL="457200" indent="-457200">
              <a:buFont typeface="+mj-lt"/>
              <a:buAutoNum type="arabicPeriod"/>
            </a:pPr>
            <a:r>
              <a:rPr lang="en-US" sz="1800" dirty="0">
                <a:latin typeface="Calibri" panose="020F0502020204030204" pitchFamily="34" charset="0"/>
                <a:hlinkClick r:id="rId8" action="ppaction://hlinksldjump"/>
              </a:rPr>
              <a:t>Fertility and Region Development</a:t>
            </a:r>
            <a:endParaRPr lang="en-US" sz="1800" dirty="0">
              <a:latin typeface="Calibri" panose="020F0502020204030204" pitchFamily="34" charset="0"/>
            </a:endParaRPr>
          </a:p>
          <a:p>
            <a:pPr marL="457200" indent="-457200">
              <a:buFont typeface="+mj-lt"/>
              <a:buAutoNum type="arabicPeriod"/>
            </a:pPr>
            <a:r>
              <a:rPr lang="en-US" sz="1800" dirty="0">
                <a:latin typeface="Calibri" panose="020F0502020204030204" pitchFamily="34" charset="0"/>
                <a:hlinkClick r:id="rId9" action="ppaction://hlinksldjump"/>
              </a:rPr>
              <a:t>Conclusion</a:t>
            </a:r>
            <a:endParaRPr lang="en-US" sz="1800" dirty="0">
              <a:latin typeface="Calibri" panose="020F0502020204030204" pitchFamily="34" charset="0"/>
            </a:endParaRPr>
          </a:p>
          <a:p>
            <a:pPr marL="457200" indent="-457200">
              <a:buFont typeface="+mj-lt"/>
              <a:buAutoNum type="arabicPeriod"/>
            </a:pPr>
            <a:r>
              <a:rPr lang="es-VE" sz="1800" err="1">
                <a:latin typeface="Calibri"/>
                <a:cs typeface="Calibri"/>
                <a:hlinkClick r:id="rId10" action="ppaction://hlinksldjump"/>
              </a:rPr>
              <a:t>Appendix</a:t>
            </a:r>
            <a:endParaRPr lang="en-US" sz="1800">
              <a:latin typeface="Calibri"/>
              <a:cs typeface="Calibri"/>
            </a:endParaRPr>
          </a:p>
          <a:p>
            <a:pPr marL="457200" indent="-457200">
              <a:buFont typeface="+mj-lt"/>
              <a:buAutoNum type="arabicPeriod"/>
            </a:pPr>
            <a:endParaRPr lang="en-US" sz="1800" dirty="0">
              <a:latin typeface="Calibri" panose="020F0502020204030204" pitchFamily="34" charset="0"/>
            </a:endParaRPr>
          </a:p>
          <a:p>
            <a:endParaRPr lang="en-US" dirty="0"/>
          </a:p>
        </p:txBody>
      </p:sp>
      <p:sp>
        <p:nvSpPr>
          <p:cNvPr id="9" name="TextBox 8"/>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Tree>
    <p:extLst>
      <p:ext uri="{BB962C8B-B14F-4D97-AF65-F5344CB8AC3E}">
        <p14:creationId xmlns:p14="http://schemas.microsoft.com/office/powerpoint/2010/main" val="907591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043" b="17839"/>
          <a:stretch/>
        </p:blipFill>
        <p:spPr>
          <a:xfrm>
            <a:off x="6465346" y="1308100"/>
            <a:ext cx="5726654" cy="5549900"/>
          </a:xfrm>
        </p:spPr>
      </p:pic>
      <p:sp>
        <p:nvSpPr>
          <p:cNvPr id="9" name="Text Placeholder 8">
            <a:extLst>
              <a:ext uri="{FF2B5EF4-FFF2-40B4-BE49-F238E27FC236}">
                <a16:creationId xmlns:a16="http://schemas.microsoft.com/office/drawing/2014/main" xmlns="" id="{53469036-D1FB-4164-96AE-B6D8CECCFC96}"/>
              </a:ext>
            </a:extLst>
          </p:cNvPr>
          <p:cNvSpPr>
            <a:spLocks noGrp="1"/>
          </p:cNvSpPr>
          <p:nvPr>
            <p:ph type="body" sz="quarter" idx="13"/>
          </p:nvPr>
        </p:nvSpPr>
        <p:spPr/>
        <p:txBody>
          <a:bodyPr/>
          <a:lstStyle/>
          <a:p>
            <a:r>
              <a:rPr lang="en-US" dirty="0"/>
              <a:t>Eastern / Southern Africa</a:t>
            </a:r>
          </a:p>
        </p:txBody>
      </p:sp>
      <p:sp>
        <p:nvSpPr>
          <p:cNvPr id="7" name="Content Placeholder 6">
            <a:extLst>
              <a:ext uri="{FF2B5EF4-FFF2-40B4-BE49-F238E27FC236}">
                <a16:creationId xmlns:a16="http://schemas.microsoft.com/office/drawing/2014/main" xmlns="" id="{2482DBEC-EE72-4155-ACC5-87E80C5606A9}"/>
              </a:ext>
            </a:extLst>
          </p:cNvPr>
          <p:cNvSpPr>
            <a:spLocks noGrp="1"/>
          </p:cNvSpPr>
          <p:nvPr>
            <p:ph idx="1"/>
          </p:nvPr>
        </p:nvSpPr>
        <p:spPr/>
        <p:txBody>
          <a:bodyPr>
            <a:normAutofit/>
          </a:bodyPr>
          <a:lstStyle/>
          <a:p>
            <a:pPr lvl="0"/>
            <a:r>
              <a:rPr lang="es-VE" dirty="0"/>
              <a:t>Eastern </a:t>
            </a:r>
            <a:r>
              <a:rPr lang="es-VE" dirty="0" err="1"/>
              <a:t>Africa</a:t>
            </a:r>
            <a:endParaRPr lang="es-VE" dirty="0"/>
          </a:p>
          <a:p>
            <a:pPr lvl="0"/>
            <a:r>
              <a:rPr lang="es-VE" dirty="0" err="1"/>
              <a:t>Southern</a:t>
            </a:r>
            <a:r>
              <a:rPr lang="es-VE" dirty="0"/>
              <a:t> </a:t>
            </a:r>
            <a:r>
              <a:rPr lang="es-VE" dirty="0" err="1"/>
              <a:t>Africa</a:t>
            </a:r>
            <a:endParaRPr lang="en-US" dirty="0"/>
          </a:p>
          <a:p>
            <a:pPr lvl="0"/>
            <a:r>
              <a:rPr lang="es-VE" dirty="0"/>
              <a:t>Angola</a:t>
            </a:r>
          </a:p>
          <a:p>
            <a:pPr lvl="1"/>
            <a:r>
              <a:rPr lang="es-VE" dirty="0" err="1"/>
              <a:t>Included</a:t>
            </a:r>
            <a:r>
              <a:rPr lang="es-VE" dirty="0"/>
              <a:t>: </a:t>
            </a:r>
            <a:r>
              <a:rPr lang="es-VE" dirty="0" err="1"/>
              <a:t>Geopolitics</a:t>
            </a:r>
            <a:r>
              <a:rPr lang="es-VE" dirty="0"/>
              <a:t> &amp; SADC </a:t>
            </a:r>
            <a:r>
              <a:rPr lang="es-VE" dirty="0" err="1"/>
              <a:t>Member</a:t>
            </a:r>
            <a:r>
              <a:rPr lang="es-VE" dirty="0"/>
              <a:t> </a:t>
            </a:r>
            <a:endParaRPr lang="en-US" dirty="0"/>
          </a:p>
          <a:p>
            <a:pPr lvl="0"/>
            <a:r>
              <a:rPr lang="es-VE" dirty="0"/>
              <a:t>Togo</a:t>
            </a:r>
          </a:p>
          <a:p>
            <a:pPr lvl="1"/>
            <a:r>
              <a:rPr lang="es-VE" dirty="0" err="1"/>
              <a:t>Excluded</a:t>
            </a:r>
            <a:r>
              <a:rPr lang="es-VE" dirty="0"/>
              <a:t>: </a:t>
            </a:r>
            <a:r>
              <a:rPr lang="es-VE" dirty="0" err="1"/>
              <a:t>Mislabeled</a:t>
            </a:r>
            <a:r>
              <a:rPr lang="es-VE" dirty="0"/>
              <a:t> </a:t>
            </a:r>
            <a:r>
              <a:rPr lang="es-VE" dirty="0" err="1"/>
              <a:t>Region</a:t>
            </a:r>
            <a:r>
              <a:rPr lang="es-VE" dirty="0"/>
              <a:t> </a:t>
            </a:r>
          </a:p>
        </p:txBody>
      </p:sp>
      <p:sp>
        <p:nvSpPr>
          <p:cNvPr id="11" name="Footer Placeholder 10">
            <a:extLst>
              <a:ext uri="{FF2B5EF4-FFF2-40B4-BE49-F238E27FC236}">
                <a16:creationId xmlns:a16="http://schemas.microsoft.com/office/drawing/2014/main" xmlns="" id="{47F4D2C2-B71A-4089-A3FE-603C32706CA6}"/>
              </a:ext>
            </a:extLst>
          </p:cNvPr>
          <p:cNvSpPr>
            <a:spLocks noGrp="1"/>
          </p:cNvSpPr>
          <p:nvPr>
            <p:ph type="ftr" sz="quarter" idx="14"/>
          </p:nvPr>
        </p:nvSpPr>
        <p:spPr/>
        <p:txBody>
          <a:bodyPr/>
          <a:lstStyle/>
          <a:p>
            <a:r>
              <a:rPr lang="en-US" b="1" dirty="0">
                <a:solidFill>
                  <a:schemeClr val="tx1"/>
                </a:solidFill>
              </a:rPr>
              <a:t>SADC = Southern Africa Development Community</a:t>
            </a:r>
          </a:p>
        </p:txBody>
      </p:sp>
      <p:sp>
        <p:nvSpPr>
          <p:cNvPr id="12" name="Slide Number Placeholder 11">
            <a:extLst>
              <a:ext uri="{FF2B5EF4-FFF2-40B4-BE49-F238E27FC236}">
                <a16:creationId xmlns:a16="http://schemas.microsoft.com/office/drawing/2014/main" xmlns="" id="{FBA1BB58-7555-4382-B178-7ED04E137E77}"/>
              </a:ext>
            </a:extLst>
          </p:cNvPr>
          <p:cNvSpPr>
            <a:spLocks noGrp="1"/>
          </p:cNvSpPr>
          <p:nvPr>
            <p:ph type="sldNum" sz="quarter" idx="15"/>
          </p:nvPr>
        </p:nvSpPr>
        <p:spPr/>
        <p:txBody>
          <a:bodyPr/>
          <a:lstStyle/>
          <a:p>
            <a:fld id="{8699F50C-BE38-4BD0-BA84-9B090E1F2B9B}" type="slidenum">
              <a:rPr lang="en-US" smtClean="0"/>
              <a:pPr/>
              <a:t>4</a:t>
            </a:fld>
            <a:endParaRPr lang="en-US" dirty="0"/>
          </a:p>
        </p:txBody>
      </p:sp>
      <p:sp>
        <p:nvSpPr>
          <p:cNvPr id="16" name="Parallelogram 15">
            <a:extLst>
              <a:ext uri="{FF2B5EF4-FFF2-40B4-BE49-F238E27FC236}">
                <a16:creationId xmlns:a16="http://schemas.microsoft.com/office/drawing/2014/main" xmlns="" id="{8ADC8153-1F7D-47D6-B96D-45A86AC07AC9}"/>
              </a:ext>
              <a:ext uri="{C183D7F6-B498-43B3-948B-1728B52AA6E4}">
                <adec:decorative xmlns:adec="http://schemas.microsoft.com/office/drawing/2017/decorative" xmlns="" val="1"/>
              </a:ext>
            </a:extLst>
          </p:cNvPr>
          <p:cNvSpPr/>
          <p:nvPr/>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Title 3">
            <a:extLst>
              <a:ext uri="{FF2B5EF4-FFF2-40B4-BE49-F238E27FC236}">
                <a16:creationId xmlns:a16="http://schemas.microsoft.com/office/drawing/2014/main" xmlns="" id="{1ABE11BF-33A5-4653-A144-CCCBACF58C30}"/>
              </a:ext>
            </a:extLst>
          </p:cNvPr>
          <p:cNvSpPr>
            <a:spLocks noGrp="1"/>
          </p:cNvSpPr>
          <p:nvPr>
            <p:ph type="title"/>
          </p:nvPr>
        </p:nvSpPr>
        <p:spPr/>
        <p:txBody>
          <a:bodyPr/>
          <a:lstStyle/>
          <a:p>
            <a:r>
              <a:rPr lang="en-US" dirty="0"/>
              <a:t>Introduction to the Region</a:t>
            </a:r>
            <a:endParaRPr lang="en-US" b="0" dirty="0"/>
          </a:p>
        </p:txBody>
      </p:sp>
      <p:sp>
        <p:nvSpPr>
          <p:cNvPr id="13" name="TextBox 12">
            <a:hlinkClick r:id="rId3" action="ppaction://hlinksldjump"/>
          </p:cNvPr>
          <p:cNvSpPr txBox="1"/>
          <p:nvPr/>
        </p:nvSpPr>
        <p:spPr>
          <a:xfrm>
            <a:off x="10973822" y="181443"/>
            <a:ext cx="1086523" cy="646331"/>
          </a:xfrm>
          <a:prstGeom prst="rect">
            <a:avLst/>
          </a:prstGeom>
          <a:solidFill>
            <a:srgbClr val="F2F2F2"/>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grpSp>
        <p:nvGrpSpPr>
          <p:cNvPr id="8" name="Group 7"/>
          <p:cNvGrpSpPr/>
          <p:nvPr/>
        </p:nvGrpSpPr>
        <p:grpSpPr>
          <a:xfrm>
            <a:off x="6465346" y="5120640"/>
            <a:ext cx="5594999" cy="1737360"/>
            <a:chOff x="6465346" y="5120640"/>
            <a:chExt cx="5594999" cy="1737360"/>
          </a:xfrm>
        </p:grpSpPr>
        <p:sp>
          <p:nvSpPr>
            <p:cNvPr id="6" name="Rectangle 5"/>
            <p:cNvSpPr/>
            <p:nvPr/>
          </p:nvSpPr>
          <p:spPr>
            <a:xfrm>
              <a:off x="6465346" y="5120640"/>
              <a:ext cx="849854" cy="1737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6200000">
              <a:off x="11498277" y="6279290"/>
              <a:ext cx="497185" cy="6269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2005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xmlns="" id="{1ABD613F-111C-41D6-9F8E-8B2C42A5E047}"/>
              </a:ext>
            </a:extLst>
          </p:cNvPr>
          <p:cNvSpPr>
            <a:spLocks noGrp="1"/>
          </p:cNvSpPr>
          <p:nvPr>
            <p:ph type="title"/>
          </p:nvPr>
        </p:nvSpPr>
        <p:spPr/>
        <p:txBody>
          <a:bodyPr/>
          <a:lstStyle/>
          <a:p>
            <a:r>
              <a:rPr lang="en-US" dirty="0"/>
              <a:t>Methodology</a:t>
            </a:r>
            <a:endParaRPr lang="en-US" b="0" dirty="0"/>
          </a:p>
        </p:txBody>
      </p:sp>
      <p:sp>
        <p:nvSpPr>
          <p:cNvPr id="43" name="Text Placeholder 8">
            <a:extLst>
              <a:ext uri="{FF2B5EF4-FFF2-40B4-BE49-F238E27FC236}">
                <a16:creationId xmlns:a16="http://schemas.microsoft.com/office/drawing/2014/main" xmlns="" id="{EA7C22CB-613A-4C0B-90B3-4A405F793D3C}"/>
              </a:ext>
            </a:extLst>
          </p:cNvPr>
          <p:cNvSpPr>
            <a:spLocks noGrp="1"/>
          </p:cNvSpPr>
          <p:nvPr>
            <p:ph type="body" sz="quarter" idx="13"/>
          </p:nvPr>
        </p:nvSpPr>
        <p:spPr/>
        <p:txBody>
          <a:bodyPr/>
          <a:lstStyle/>
          <a:p>
            <a:r>
              <a:rPr lang="es-VE" dirty="0"/>
              <a:t>Eastern / </a:t>
            </a:r>
            <a:r>
              <a:rPr lang="es-VE" dirty="0" err="1"/>
              <a:t>Southern</a:t>
            </a:r>
            <a:r>
              <a:rPr lang="es-VE" dirty="0"/>
              <a:t> </a:t>
            </a:r>
            <a:r>
              <a:rPr lang="es-VE" dirty="0" err="1"/>
              <a:t>Africa</a:t>
            </a:r>
            <a:endParaRPr lang="en-US" dirty="0"/>
          </a:p>
        </p:txBody>
      </p:sp>
      <p:sp>
        <p:nvSpPr>
          <p:cNvPr id="42" name="Content Placeholder 6">
            <a:extLst>
              <a:ext uri="{FF2B5EF4-FFF2-40B4-BE49-F238E27FC236}">
                <a16:creationId xmlns:a16="http://schemas.microsoft.com/office/drawing/2014/main" xmlns="" id="{55EACD59-7C51-4810-94C6-BCB4D12346DC}"/>
              </a:ext>
            </a:extLst>
          </p:cNvPr>
          <p:cNvSpPr>
            <a:spLocks noGrp="1"/>
          </p:cNvSpPr>
          <p:nvPr>
            <p:ph idx="1"/>
          </p:nvPr>
        </p:nvSpPr>
        <p:spPr/>
        <p:txBody>
          <a:bodyPr>
            <a:normAutofit/>
          </a:bodyPr>
          <a:lstStyle/>
          <a:p>
            <a:pPr lvl="0"/>
            <a:r>
              <a:rPr lang="en-US" dirty="0"/>
              <a:t>Quantitative Analysis</a:t>
            </a:r>
          </a:p>
          <a:p>
            <a:pPr lvl="1"/>
            <a:r>
              <a:rPr lang="es-VE" dirty="0"/>
              <a:t>Data </a:t>
            </a:r>
            <a:r>
              <a:rPr lang="es-VE" dirty="0" err="1"/>
              <a:t>Collection</a:t>
            </a:r>
            <a:r>
              <a:rPr lang="es-VE" dirty="0"/>
              <a:t> &amp; </a:t>
            </a:r>
            <a:r>
              <a:rPr lang="es-VE" dirty="0" err="1"/>
              <a:t>Analysis</a:t>
            </a:r>
            <a:endParaRPr lang="en-US" dirty="0"/>
          </a:p>
          <a:p>
            <a:pPr lvl="0"/>
            <a:r>
              <a:rPr lang="en-US" dirty="0"/>
              <a:t>Qualitative Analysis</a:t>
            </a:r>
          </a:p>
          <a:p>
            <a:pPr lvl="1"/>
            <a:r>
              <a:rPr lang="es-VE" dirty="0"/>
              <a:t>Interviews to Social Capital to </a:t>
            </a:r>
            <a:r>
              <a:rPr lang="es-VE" dirty="0" err="1"/>
              <a:t>understand</a:t>
            </a:r>
            <a:r>
              <a:rPr lang="es-VE" dirty="0"/>
              <a:t> </a:t>
            </a:r>
            <a:r>
              <a:rPr lang="es-VE" dirty="0" err="1"/>
              <a:t>the</a:t>
            </a:r>
            <a:r>
              <a:rPr lang="es-VE" dirty="0"/>
              <a:t> </a:t>
            </a:r>
            <a:r>
              <a:rPr lang="es-VE" dirty="0" err="1"/>
              <a:t>region</a:t>
            </a:r>
            <a:endParaRPr lang="en-US" dirty="0"/>
          </a:p>
          <a:p>
            <a:pPr lvl="0"/>
            <a:r>
              <a:rPr lang="en-US" dirty="0"/>
              <a:t>Research</a:t>
            </a:r>
          </a:p>
        </p:txBody>
      </p:sp>
      <p:sp>
        <p:nvSpPr>
          <p:cNvPr id="35" name="Footer Placeholder 34">
            <a:extLst>
              <a:ext uri="{FF2B5EF4-FFF2-40B4-BE49-F238E27FC236}">
                <a16:creationId xmlns:a16="http://schemas.microsoft.com/office/drawing/2014/main" xmlns=""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xmlns="" id="{A267D224-5586-43DC-82CA-8605E158298B}"/>
              </a:ext>
            </a:extLst>
          </p:cNvPr>
          <p:cNvSpPr>
            <a:spLocks noGrp="1"/>
          </p:cNvSpPr>
          <p:nvPr>
            <p:ph type="sldNum" sz="quarter" idx="16"/>
          </p:nvPr>
        </p:nvSpPr>
        <p:spPr/>
        <p:txBody>
          <a:bodyPr/>
          <a:lstStyle/>
          <a:p>
            <a:fld id="{8699F50C-BE38-4BD0-BA84-9B090E1F2B9B}" type="slidenum">
              <a:rPr lang="en-US" smtClean="0"/>
              <a:pPr/>
              <a:t>5</a:t>
            </a:fld>
            <a:endParaRPr lang="en-US" dirty="0"/>
          </a:p>
        </p:txBody>
      </p:sp>
      <p:sp>
        <p:nvSpPr>
          <p:cNvPr id="12" name="TextBox 11">
            <a:hlinkClick r:id="rId2" action="ppaction://hlinksldjump"/>
          </p:cNvPr>
          <p:cNvSpPr txBox="1"/>
          <p:nvPr/>
        </p:nvSpPr>
        <p:spPr>
          <a:xfrm>
            <a:off x="10973822" y="181443"/>
            <a:ext cx="1086523" cy="646331"/>
          </a:xfrm>
          <a:prstGeom prst="rect">
            <a:avLst/>
          </a:prstGeom>
          <a:solidFill>
            <a:srgbClr val="F2F2F2"/>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pic>
        <p:nvPicPr>
          <p:cNvPr id="3" name="Picture Placeholder 2"/>
          <p:cNvPicPr>
            <a:picLocks noGrp="1" noChangeAspect="1"/>
          </p:cNvPicPr>
          <p:nvPr>
            <p:ph type="pic" sz="quarter" idx="14"/>
          </p:nvPr>
        </p:nvPicPr>
        <p:blipFill rotWithShape="1">
          <a:blip r:embed="rId3">
            <a:extLst>
              <a:ext uri="{28A0092B-C50C-407E-A947-70E740481C1C}">
                <a14:useLocalDpi xmlns:a14="http://schemas.microsoft.com/office/drawing/2010/main" val="0"/>
              </a:ext>
            </a:extLst>
          </a:blip>
          <a:srcRect l="14463" t="11127" r="16712"/>
          <a:stretch/>
        </p:blipFill>
        <p:spPr>
          <a:xfrm>
            <a:off x="6485668" y="1308484"/>
            <a:ext cx="5706332" cy="5549516"/>
          </a:xfrm>
        </p:spPr>
      </p:pic>
    </p:spTree>
    <p:extLst>
      <p:ext uri="{BB962C8B-B14F-4D97-AF65-F5344CB8AC3E}">
        <p14:creationId xmlns:p14="http://schemas.microsoft.com/office/powerpoint/2010/main" val="1698245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xmlns="" id="{1ABD613F-111C-41D6-9F8E-8B2C42A5E047}"/>
              </a:ext>
            </a:extLst>
          </p:cNvPr>
          <p:cNvSpPr>
            <a:spLocks noGrp="1"/>
          </p:cNvSpPr>
          <p:nvPr>
            <p:ph type="title"/>
          </p:nvPr>
        </p:nvSpPr>
        <p:spPr/>
        <p:txBody>
          <a:bodyPr/>
          <a:lstStyle/>
          <a:p>
            <a:r>
              <a:rPr lang="en-US" dirty="0"/>
              <a:t>Data Quality</a:t>
            </a:r>
            <a:endParaRPr lang="en-US" b="0" dirty="0"/>
          </a:p>
        </p:txBody>
      </p:sp>
      <p:sp>
        <p:nvSpPr>
          <p:cNvPr id="43" name="Text Placeholder 8">
            <a:extLst>
              <a:ext uri="{FF2B5EF4-FFF2-40B4-BE49-F238E27FC236}">
                <a16:creationId xmlns:a16="http://schemas.microsoft.com/office/drawing/2014/main" xmlns="" id="{EA7C22CB-613A-4C0B-90B3-4A405F793D3C}"/>
              </a:ext>
            </a:extLst>
          </p:cNvPr>
          <p:cNvSpPr>
            <a:spLocks noGrp="1"/>
          </p:cNvSpPr>
          <p:nvPr>
            <p:ph type="body" sz="quarter" idx="13"/>
          </p:nvPr>
        </p:nvSpPr>
        <p:spPr/>
        <p:txBody>
          <a:bodyPr/>
          <a:lstStyle/>
          <a:p>
            <a:r>
              <a:rPr lang="en-US" dirty="0"/>
              <a:t>Eastern / Southern Africa</a:t>
            </a:r>
          </a:p>
        </p:txBody>
      </p:sp>
      <p:sp>
        <p:nvSpPr>
          <p:cNvPr id="42" name="Content Placeholder 6">
            <a:extLst>
              <a:ext uri="{FF2B5EF4-FFF2-40B4-BE49-F238E27FC236}">
                <a16:creationId xmlns:a16="http://schemas.microsoft.com/office/drawing/2014/main" xmlns="" id="{55EACD59-7C51-4810-94C6-BCB4D12346DC}"/>
              </a:ext>
            </a:extLst>
          </p:cNvPr>
          <p:cNvSpPr>
            <a:spLocks noGrp="1"/>
          </p:cNvSpPr>
          <p:nvPr>
            <p:ph idx="1"/>
          </p:nvPr>
        </p:nvSpPr>
        <p:spPr/>
        <p:txBody>
          <a:bodyPr>
            <a:normAutofit/>
          </a:bodyPr>
          <a:lstStyle/>
          <a:p>
            <a:r>
              <a:rPr lang="en-US" dirty="0"/>
              <a:t>Eritrea (2011), Party Dictatorship</a:t>
            </a:r>
          </a:p>
          <a:p>
            <a:r>
              <a:rPr lang="en-US" dirty="0"/>
              <a:t>Somalia (1990), Civil War since 1991</a:t>
            </a:r>
          </a:p>
          <a:p>
            <a:r>
              <a:rPr lang="en-US" dirty="0"/>
              <a:t>South Sudan (2016) Civil war since 2013</a:t>
            </a:r>
          </a:p>
        </p:txBody>
      </p:sp>
      <p:sp>
        <p:nvSpPr>
          <p:cNvPr id="35" name="Footer Placeholder 34">
            <a:extLst>
              <a:ext uri="{FF2B5EF4-FFF2-40B4-BE49-F238E27FC236}">
                <a16:creationId xmlns:a16="http://schemas.microsoft.com/office/drawing/2014/main" xmlns=""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xmlns="" id="{A267D224-5586-43DC-82CA-8605E158298B}"/>
              </a:ext>
            </a:extLst>
          </p:cNvPr>
          <p:cNvSpPr>
            <a:spLocks noGrp="1"/>
          </p:cNvSpPr>
          <p:nvPr>
            <p:ph type="sldNum" sz="quarter" idx="16"/>
          </p:nvPr>
        </p:nvSpPr>
        <p:spPr/>
        <p:txBody>
          <a:bodyPr/>
          <a:lstStyle/>
          <a:p>
            <a:fld id="{8699F50C-BE38-4BD0-BA84-9B090E1F2B9B}" type="slidenum">
              <a:rPr lang="en-US" smtClean="0"/>
              <a:pPr/>
              <a:t>6</a:t>
            </a:fld>
            <a:endParaRPr lang="en-US" dirty="0"/>
          </a:p>
        </p:txBody>
      </p:sp>
      <p:sp>
        <p:nvSpPr>
          <p:cNvPr id="9" name="Rectangle 6">
            <a:extLst>
              <a:ext uri="{FF2B5EF4-FFF2-40B4-BE49-F238E27FC236}">
                <a16:creationId xmlns:a16="http://schemas.microsoft.com/office/drawing/2014/main" xmlns="" id="{779B230B-CEC1-48AC-A953-C3C3D6A0AA97}"/>
              </a:ext>
              <a:ext uri="{C183D7F6-B498-43B3-948B-1728B52AA6E4}">
                <adec:decorative xmlns:adec="http://schemas.microsoft.com/office/drawing/2017/decorative" xmlns="" val="1"/>
              </a:ext>
            </a:extLst>
          </p:cNvPr>
          <p:cNvSpPr/>
          <p:nvPr/>
        </p:nvSpPr>
        <p:spPr>
          <a:xfrm>
            <a:off x="6390434" y="-28011"/>
            <a:ext cx="5801566" cy="6860611"/>
          </a:xfrm>
          <a:custGeom>
            <a:avLst/>
            <a:gdLst>
              <a:gd name="connsiteX0" fmla="*/ 0 w 2295144"/>
              <a:gd name="connsiteY0" fmla="*/ 0 h 2770638"/>
              <a:gd name="connsiteX1" fmla="*/ 2295144 w 2295144"/>
              <a:gd name="connsiteY1" fmla="*/ 0 h 2770638"/>
              <a:gd name="connsiteX2" fmla="*/ 2295144 w 2295144"/>
              <a:gd name="connsiteY2" fmla="*/ 2770638 h 2770638"/>
              <a:gd name="connsiteX3" fmla="*/ 0 w 2295144"/>
              <a:gd name="connsiteY3" fmla="*/ 2770638 h 2770638"/>
              <a:gd name="connsiteX4" fmla="*/ 0 w 2295144"/>
              <a:gd name="connsiteY4" fmla="*/ 0 h 2770638"/>
              <a:gd name="connsiteX0" fmla="*/ 0 w 3666744"/>
              <a:gd name="connsiteY0" fmla="*/ 0 h 2770638"/>
              <a:gd name="connsiteX1" fmla="*/ 3666744 w 3666744"/>
              <a:gd name="connsiteY1" fmla="*/ 0 h 2770638"/>
              <a:gd name="connsiteX2" fmla="*/ 2295144 w 3666744"/>
              <a:gd name="connsiteY2" fmla="*/ 2770638 h 2770638"/>
              <a:gd name="connsiteX3" fmla="*/ 0 w 3666744"/>
              <a:gd name="connsiteY3" fmla="*/ 2770638 h 2770638"/>
              <a:gd name="connsiteX4" fmla="*/ 0 w 3666744"/>
              <a:gd name="connsiteY4" fmla="*/ 0 h 2770638"/>
              <a:gd name="connsiteX0" fmla="*/ 0 w 3666744"/>
              <a:gd name="connsiteY0" fmla="*/ 0 h 2770638"/>
              <a:gd name="connsiteX1" fmla="*/ 3666744 w 3666744"/>
              <a:gd name="connsiteY1" fmla="*/ 0 h 2770638"/>
              <a:gd name="connsiteX2" fmla="*/ 1389888 w 3666744"/>
              <a:gd name="connsiteY2" fmla="*/ 2706630 h 2770638"/>
              <a:gd name="connsiteX3" fmla="*/ 0 w 3666744"/>
              <a:gd name="connsiteY3" fmla="*/ 2770638 h 2770638"/>
              <a:gd name="connsiteX4" fmla="*/ 0 w 3666744"/>
              <a:gd name="connsiteY4" fmla="*/ 0 h 2770638"/>
              <a:gd name="connsiteX0" fmla="*/ 0 w 3666744"/>
              <a:gd name="connsiteY0" fmla="*/ 0 h 2779782"/>
              <a:gd name="connsiteX1" fmla="*/ 3666744 w 3666744"/>
              <a:gd name="connsiteY1" fmla="*/ 0 h 2779782"/>
              <a:gd name="connsiteX2" fmla="*/ 1353312 w 3666744"/>
              <a:gd name="connsiteY2" fmla="*/ 2779782 h 2779782"/>
              <a:gd name="connsiteX3" fmla="*/ 0 w 3666744"/>
              <a:gd name="connsiteY3" fmla="*/ 2770638 h 2779782"/>
              <a:gd name="connsiteX4" fmla="*/ 0 w 3666744"/>
              <a:gd name="connsiteY4" fmla="*/ 0 h 2779782"/>
              <a:gd name="connsiteX0" fmla="*/ 0 w 3666744"/>
              <a:gd name="connsiteY0" fmla="*/ 0 h 2779782"/>
              <a:gd name="connsiteX1" fmla="*/ 3666744 w 3666744"/>
              <a:gd name="connsiteY1" fmla="*/ 0 h 2779782"/>
              <a:gd name="connsiteX2" fmla="*/ 1353312 w 3666744"/>
              <a:gd name="connsiteY2" fmla="*/ 2779782 h 2779782"/>
              <a:gd name="connsiteX3" fmla="*/ 676656 w 3666744"/>
              <a:gd name="connsiteY3" fmla="*/ 2770638 h 2779782"/>
              <a:gd name="connsiteX4" fmla="*/ 0 w 3666744"/>
              <a:gd name="connsiteY4" fmla="*/ 0 h 2779782"/>
              <a:gd name="connsiteX0" fmla="*/ 2340864 w 2990088"/>
              <a:gd name="connsiteY0" fmla="*/ 0 h 2779782"/>
              <a:gd name="connsiteX1" fmla="*/ 2990088 w 2990088"/>
              <a:gd name="connsiteY1" fmla="*/ 0 h 2779782"/>
              <a:gd name="connsiteX2" fmla="*/ 676656 w 2990088"/>
              <a:gd name="connsiteY2" fmla="*/ 2779782 h 2779782"/>
              <a:gd name="connsiteX3" fmla="*/ 0 w 2990088"/>
              <a:gd name="connsiteY3" fmla="*/ 2770638 h 2779782"/>
              <a:gd name="connsiteX4" fmla="*/ 2340864 w 2990088"/>
              <a:gd name="connsiteY4" fmla="*/ 0 h 2779782"/>
              <a:gd name="connsiteX0" fmla="*/ 2997578 w 2997578"/>
              <a:gd name="connsiteY0" fmla="*/ 0 h 3561541"/>
              <a:gd name="connsiteX1" fmla="*/ 2990088 w 2997578"/>
              <a:gd name="connsiteY1" fmla="*/ 781759 h 3561541"/>
              <a:gd name="connsiteX2" fmla="*/ 676656 w 2997578"/>
              <a:gd name="connsiteY2" fmla="*/ 3561541 h 3561541"/>
              <a:gd name="connsiteX3" fmla="*/ 0 w 2997578"/>
              <a:gd name="connsiteY3" fmla="*/ 3552397 h 3561541"/>
              <a:gd name="connsiteX4" fmla="*/ 2997578 w 2997578"/>
              <a:gd name="connsiteY4" fmla="*/ 0 h 3561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7578" h="3561541">
                <a:moveTo>
                  <a:pt x="2997578" y="0"/>
                </a:moveTo>
                <a:cubicBezTo>
                  <a:pt x="2995081" y="260586"/>
                  <a:pt x="2992585" y="521173"/>
                  <a:pt x="2990088" y="781759"/>
                </a:cubicBezTo>
                <a:lnTo>
                  <a:pt x="676656" y="3561541"/>
                </a:lnTo>
                <a:lnTo>
                  <a:pt x="0" y="3552397"/>
                </a:lnTo>
                <a:lnTo>
                  <a:pt x="2997578"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p:cNvPicPr>
            <a:picLocks noGrp="1" noChangeAspect="1"/>
          </p:cNvPicPr>
          <p:nvPr>
            <p:ph type="pic" sz="quarter" idx="14"/>
          </p:nvPr>
        </p:nvPicPr>
        <p:blipFill>
          <a:blip r:embed="rId2"/>
          <a:srcRect l="8417" r="8417"/>
          <a:stretch>
            <a:fillRect/>
          </a:stretch>
        </p:blipFill>
        <p:spPr>
          <a:prstGeom prst="rect">
            <a:avLst/>
          </a:prstGeom>
        </p:spPr>
      </p:pic>
      <p:sp>
        <p:nvSpPr>
          <p:cNvPr id="11" name="TextBox 10">
            <a:hlinkClick r:id="rId3" action="ppaction://hlinksldjump"/>
          </p:cNvPr>
          <p:cNvSpPr txBox="1"/>
          <p:nvPr/>
        </p:nvSpPr>
        <p:spPr>
          <a:xfrm>
            <a:off x="10973822" y="181443"/>
            <a:ext cx="1086523" cy="646331"/>
          </a:xfrm>
          <a:prstGeom prst="rect">
            <a:avLst/>
          </a:prstGeom>
          <a:solidFill>
            <a:srgbClr val="F2F2F2"/>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12" name="Content Placeholder 17">
            <a:extLst>
              <a:ext uri="{FF2B5EF4-FFF2-40B4-BE49-F238E27FC236}">
                <a16:creationId xmlns:a16="http://schemas.microsoft.com/office/drawing/2014/main" xmlns="" id="{C955AFB3-173C-4848-B3E9-1375591B297E}"/>
              </a:ext>
            </a:extLst>
          </p:cNvPr>
          <p:cNvSpPr txBox="1">
            <a:spLocks/>
          </p:cNvSpPr>
          <p:nvPr/>
        </p:nvSpPr>
        <p:spPr>
          <a:xfrm>
            <a:off x="264992" y="5139386"/>
            <a:ext cx="5475600" cy="900616"/>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chemeClr val="accent2"/>
              </a:buClr>
              <a:buNone/>
            </a:pPr>
            <a:r>
              <a:rPr lang="en-US" sz="1600" i="1" dirty="0"/>
              <a:t>“As a legacy of conflict and political insecurity, Somalia lacks reliable macro and socio-economic data, making evidence-based policy-making difficult”</a:t>
            </a:r>
          </a:p>
          <a:p>
            <a:pPr marL="457200" lvl="1" indent="0">
              <a:buClr>
                <a:schemeClr val="accent2"/>
              </a:buClr>
              <a:buNone/>
            </a:pPr>
            <a:r>
              <a:rPr lang="es-VE" sz="1600" i="1" dirty="0"/>
              <a:t>- </a:t>
            </a:r>
            <a:r>
              <a:rPr lang="es-VE" sz="1600" i="1" dirty="0" err="1"/>
              <a:t>World</a:t>
            </a:r>
            <a:r>
              <a:rPr lang="es-VE" sz="1600" i="1" dirty="0"/>
              <a:t> Bank </a:t>
            </a:r>
            <a:r>
              <a:rPr lang="es-VE" sz="1600" i="1" dirty="0" err="1"/>
              <a:t>Featured</a:t>
            </a:r>
            <a:r>
              <a:rPr lang="es-VE" sz="1600" i="1" dirty="0"/>
              <a:t> </a:t>
            </a:r>
            <a:r>
              <a:rPr lang="es-VE" sz="1600" i="1" dirty="0" err="1"/>
              <a:t>Story</a:t>
            </a:r>
            <a:endParaRPr lang="en-US" sz="1600" dirty="0"/>
          </a:p>
        </p:txBody>
      </p:sp>
    </p:spTree>
    <p:extLst>
      <p:ext uri="{BB962C8B-B14F-4D97-AF65-F5344CB8AC3E}">
        <p14:creationId xmlns:p14="http://schemas.microsoft.com/office/powerpoint/2010/main" val="4241955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xmlns="" id="{1ABD613F-111C-41D6-9F8E-8B2C42A5E047}"/>
              </a:ext>
            </a:extLst>
          </p:cNvPr>
          <p:cNvSpPr>
            <a:spLocks noGrp="1"/>
          </p:cNvSpPr>
          <p:nvPr>
            <p:ph type="title"/>
          </p:nvPr>
        </p:nvSpPr>
        <p:spPr/>
        <p:txBody>
          <a:bodyPr/>
          <a:lstStyle/>
          <a:p>
            <a:r>
              <a:rPr lang="en-US" dirty="0"/>
              <a:t>Cleaning Data</a:t>
            </a:r>
            <a:endParaRPr lang="en-US" b="0" dirty="0"/>
          </a:p>
        </p:txBody>
      </p:sp>
      <p:sp>
        <p:nvSpPr>
          <p:cNvPr id="43" name="Text Placeholder 8">
            <a:extLst>
              <a:ext uri="{FF2B5EF4-FFF2-40B4-BE49-F238E27FC236}">
                <a16:creationId xmlns:a16="http://schemas.microsoft.com/office/drawing/2014/main" xmlns="" id="{EA7C22CB-613A-4C0B-90B3-4A405F793D3C}"/>
              </a:ext>
            </a:extLst>
          </p:cNvPr>
          <p:cNvSpPr>
            <a:spLocks noGrp="1"/>
          </p:cNvSpPr>
          <p:nvPr>
            <p:ph type="body" sz="quarter" idx="13"/>
          </p:nvPr>
        </p:nvSpPr>
        <p:spPr/>
        <p:txBody>
          <a:bodyPr/>
          <a:lstStyle/>
          <a:p>
            <a:r>
              <a:rPr lang="en-US" dirty="0"/>
              <a:t>Eastern / Southern Africa</a:t>
            </a:r>
          </a:p>
        </p:txBody>
      </p:sp>
      <p:sp>
        <p:nvSpPr>
          <p:cNvPr id="42" name="Content Placeholder 6">
            <a:extLst>
              <a:ext uri="{FF2B5EF4-FFF2-40B4-BE49-F238E27FC236}">
                <a16:creationId xmlns:a16="http://schemas.microsoft.com/office/drawing/2014/main" xmlns="" id="{55EACD59-7C51-4810-94C6-BCB4D12346DC}"/>
              </a:ext>
            </a:extLst>
          </p:cNvPr>
          <p:cNvSpPr>
            <a:spLocks noGrp="1"/>
          </p:cNvSpPr>
          <p:nvPr>
            <p:ph idx="1"/>
          </p:nvPr>
        </p:nvSpPr>
        <p:spPr/>
        <p:txBody>
          <a:bodyPr>
            <a:normAutofit/>
          </a:bodyPr>
          <a:lstStyle/>
          <a:p>
            <a:r>
              <a:rPr lang="es-VE" dirty="0" err="1"/>
              <a:t>Sample</a:t>
            </a:r>
            <a:r>
              <a:rPr lang="es-VE" dirty="0"/>
              <a:t> </a:t>
            </a:r>
            <a:r>
              <a:rPr lang="es-VE" dirty="0" err="1"/>
              <a:t>Review</a:t>
            </a:r>
            <a:endParaRPr lang="es-VE" dirty="0"/>
          </a:p>
          <a:p>
            <a:r>
              <a:rPr lang="es-VE" dirty="0"/>
              <a:t>Data </a:t>
            </a:r>
            <a:r>
              <a:rPr lang="es-VE" dirty="0" err="1"/>
              <a:t>Quality</a:t>
            </a:r>
            <a:r>
              <a:rPr lang="es-VE" dirty="0"/>
              <a:t> </a:t>
            </a:r>
            <a:r>
              <a:rPr lang="es-VE" dirty="0" err="1"/>
              <a:t>Review</a:t>
            </a:r>
            <a:endParaRPr lang="en-US" dirty="0"/>
          </a:p>
          <a:p>
            <a:pPr lvl="0"/>
            <a:r>
              <a:rPr lang="en-US" dirty="0"/>
              <a:t>Adding Missing Values</a:t>
            </a:r>
          </a:p>
          <a:p>
            <a:pPr lvl="1"/>
            <a:r>
              <a:rPr lang="es-VE" dirty="0"/>
              <a:t>Mean </a:t>
            </a:r>
            <a:r>
              <a:rPr lang="es-VE" dirty="0" err="1"/>
              <a:t>Imputation</a:t>
            </a:r>
            <a:endParaRPr lang="es-VE" dirty="0"/>
          </a:p>
          <a:p>
            <a:pPr lvl="1"/>
            <a:r>
              <a:rPr lang="es-VE" dirty="0" err="1"/>
              <a:t>Research</a:t>
            </a:r>
            <a:endParaRPr lang="en-US" dirty="0"/>
          </a:p>
          <a:p>
            <a:r>
              <a:rPr lang="en-US" dirty="0"/>
              <a:t>Outliers</a:t>
            </a:r>
          </a:p>
        </p:txBody>
      </p:sp>
      <p:sp>
        <p:nvSpPr>
          <p:cNvPr id="35" name="Footer Placeholder 34">
            <a:extLst>
              <a:ext uri="{FF2B5EF4-FFF2-40B4-BE49-F238E27FC236}">
                <a16:creationId xmlns:a16="http://schemas.microsoft.com/office/drawing/2014/main" xmlns=""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xmlns="" id="{A267D224-5586-43DC-82CA-8605E158298B}"/>
              </a:ext>
            </a:extLst>
          </p:cNvPr>
          <p:cNvSpPr>
            <a:spLocks noGrp="1"/>
          </p:cNvSpPr>
          <p:nvPr>
            <p:ph type="sldNum" sz="quarter" idx="16"/>
          </p:nvPr>
        </p:nvSpPr>
        <p:spPr/>
        <p:txBody>
          <a:bodyPr/>
          <a:lstStyle/>
          <a:p>
            <a:fld id="{8699F50C-BE38-4BD0-BA84-9B090E1F2B9B}" type="slidenum">
              <a:rPr lang="en-US" smtClean="0"/>
              <a:pPr/>
              <a:t>7</a:t>
            </a:fld>
            <a:endParaRPr lang="en-US" dirty="0"/>
          </a:p>
        </p:txBody>
      </p:sp>
      <p:sp>
        <p:nvSpPr>
          <p:cNvPr id="11" name="TextBox 10">
            <a:hlinkClick r:id="rId2" action="ppaction://hlinksldjump"/>
          </p:cNvPr>
          <p:cNvSpPr txBox="1"/>
          <p:nvPr/>
        </p:nvSpPr>
        <p:spPr>
          <a:xfrm>
            <a:off x="10973822" y="181443"/>
            <a:ext cx="1086523" cy="646331"/>
          </a:xfrm>
          <a:prstGeom prst="rect">
            <a:avLst/>
          </a:prstGeom>
          <a:solidFill>
            <a:srgbClr val="F2F2F2"/>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grpSp>
        <p:nvGrpSpPr>
          <p:cNvPr id="15" name="Group 14"/>
          <p:cNvGrpSpPr/>
          <p:nvPr/>
        </p:nvGrpSpPr>
        <p:grpSpPr>
          <a:xfrm>
            <a:off x="5846061" y="2683561"/>
            <a:ext cx="5912045" cy="2562936"/>
            <a:chOff x="5975153" y="2134921"/>
            <a:chExt cx="5912045" cy="256293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153" y="3644258"/>
              <a:ext cx="2753958" cy="105359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0058" y="2134921"/>
              <a:ext cx="2657140" cy="97142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6801" y="3607344"/>
              <a:ext cx="2323653" cy="109051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5153" y="2196357"/>
              <a:ext cx="2753958" cy="843400"/>
            </a:xfrm>
            <a:prstGeom prst="rect">
              <a:avLst/>
            </a:prstGeom>
          </p:spPr>
        </p:pic>
      </p:grpSp>
    </p:spTree>
    <p:extLst>
      <p:ext uri="{BB962C8B-B14F-4D97-AF65-F5344CB8AC3E}">
        <p14:creationId xmlns:p14="http://schemas.microsoft.com/office/powerpoint/2010/main" val="583844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3">
            <a:extLst>
              <a:ext uri="{FF2B5EF4-FFF2-40B4-BE49-F238E27FC236}">
                <a16:creationId xmlns:a16="http://schemas.microsoft.com/office/drawing/2014/main" xmlns="" id="{1ABD613F-111C-41D6-9F8E-8B2C42A5E047}"/>
              </a:ext>
            </a:extLst>
          </p:cNvPr>
          <p:cNvSpPr>
            <a:spLocks noGrp="1"/>
          </p:cNvSpPr>
          <p:nvPr>
            <p:ph type="title"/>
          </p:nvPr>
        </p:nvSpPr>
        <p:spPr/>
        <p:txBody>
          <a:bodyPr/>
          <a:lstStyle/>
          <a:p>
            <a:r>
              <a:rPr lang="en-US">
                <a:cs typeface="Calibri"/>
              </a:rPr>
              <a:t>Outliers</a:t>
            </a:r>
            <a:endParaRPr lang="en-US" dirty="0">
              <a:cs typeface="Calibri"/>
            </a:endParaRPr>
          </a:p>
        </p:txBody>
      </p:sp>
      <p:sp>
        <p:nvSpPr>
          <p:cNvPr id="43" name="Text Placeholder 8">
            <a:extLst>
              <a:ext uri="{FF2B5EF4-FFF2-40B4-BE49-F238E27FC236}">
                <a16:creationId xmlns:a16="http://schemas.microsoft.com/office/drawing/2014/main" xmlns="" id="{EA7C22CB-613A-4C0B-90B3-4A405F793D3C}"/>
              </a:ext>
            </a:extLst>
          </p:cNvPr>
          <p:cNvSpPr>
            <a:spLocks noGrp="1"/>
          </p:cNvSpPr>
          <p:nvPr>
            <p:ph type="body" sz="quarter" idx="13"/>
          </p:nvPr>
        </p:nvSpPr>
        <p:spPr/>
        <p:txBody>
          <a:bodyPr/>
          <a:lstStyle/>
          <a:p>
            <a:r>
              <a:rPr lang="en-US" dirty="0"/>
              <a:t>Eastern / Southern Africa</a:t>
            </a:r>
          </a:p>
        </p:txBody>
      </p:sp>
      <p:sp>
        <p:nvSpPr>
          <p:cNvPr id="35" name="Footer Placeholder 34">
            <a:extLst>
              <a:ext uri="{FF2B5EF4-FFF2-40B4-BE49-F238E27FC236}">
                <a16:creationId xmlns:a16="http://schemas.microsoft.com/office/drawing/2014/main" xmlns=""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xmlns="" id="{A267D224-5586-43DC-82CA-8605E158298B}"/>
              </a:ext>
            </a:extLst>
          </p:cNvPr>
          <p:cNvSpPr>
            <a:spLocks noGrp="1"/>
          </p:cNvSpPr>
          <p:nvPr>
            <p:ph type="sldNum" sz="quarter" idx="16"/>
          </p:nvPr>
        </p:nvSpPr>
        <p:spPr/>
        <p:txBody>
          <a:bodyPr/>
          <a:lstStyle/>
          <a:p>
            <a:fld id="{8699F50C-BE38-4BD0-BA84-9B090E1F2B9B}" type="slidenum">
              <a:rPr lang="en-US" smtClean="0"/>
              <a:pPr/>
              <a:t>8</a:t>
            </a:fld>
            <a:endParaRPr lang="en-US" dirty="0"/>
          </a:p>
        </p:txBody>
      </p:sp>
      <p:sp>
        <p:nvSpPr>
          <p:cNvPr id="11" name="TextBox 10">
            <a:hlinkClick r:id="rId2" action="ppaction://hlinksldjump"/>
          </p:cNvPr>
          <p:cNvSpPr txBox="1"/>
          <p:nvPr/>
        </p:nvSpPr>
        <p:spPr>
          <a:xfrm>
            <a:off x="10973822" y="181443"/>
            <a:ext cx="1086523" cy="646331"/>
          </a:xfrm>
          <a:prstGeom prst="rect">
            <a:avLst/>
          </a:prstGeom>
          <a:solidFill>
            <a:srgbClr val="F2F2F2"/>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pic>
        <p:nvPicPr>
          <p:cNvPr id="4" name="Picture 4" descr="A picture containing kitchen, standing&#10;&#10;Description generated with very high confidence">
            <a:extLst>
              <a:ext uri="{FF2B5EF4-FFF2-40B4-BE49-F238E27FC236}">
                <a16:creationId xmlns:a16="http://schemas.microsoft.com/office/drawing/2014/main" xmlns="" id="{B43F7CA8-4DB2-4493-AB6C-6E5EE0288818}"/>
              </a:ext>
            </a:extLst>
          </p:cNvPr>
          <p:cNvPicPr>
            <a:picLocks noChangeAspect="1"/>
          </p:cNvPicPr>
          <p:nvPr/>
        </p:nvPicPr>
        <p:blipFill>
          <a:blip r:embed="rId3"/>
          <a:stretch>
            <a:fillRect/>
          </a:stretch>
        </p:blipFill>
        <p:spPr>
          <a:xfrm>
            <a:off x="6170908" y="3014420"/>
            <a:ext cx="5894522" cy="2960176"/>
          </a:xfrm>
          <a:prstGeom prst="rect">
            <a:avLst/>
          </a:prstGeom>
        </p:spPr>
      </p:pic>
      <p:pic>
        <p:nvPicPr>
          <p:cNvPr id="9" name="Picture 12" descr="A picture containing sitting, table, white, standing&#10;&#10;Description generated with very high confidence">
            <a:extLst>
              <a:ext uri="{FF2B5EF4-FFF2-40B4-BE49-F238E27FC236}">
                <a16:creationId xmlns:a16="http://schemas.microsoft.com/office/drawing/2014/main" xmlns="" id="{A90A4BD4-B94C-4BB3-AFC5-380CA3DE62F1}"/>
              </a:ext>
            </a:extLst>
          </p:cNvPr>
          <p:cNvPicPr>
            <a:picLocks noChangeAspect="1"/>
          </p:cNvPicPr>
          <p:nvPr/>
        </p:nvPicPr>
        <p:blipFill>
          <a:blip r:embed="rId4"/>
          <a:stretch>
            <a:fillRect/>
          </a:stretch>
        </p:blipFill>
        <p:spPr>
          <a:xfrm>
            <a:off x="216976" y="3014421"/>
            <a:ext cx="5791199" cy="2895599"/>
          </a:xfrm>
          <a:prstGeom prst="rect">
            <a:avLst/>
          </a:prstGeom>
        </p:spPr>
      </p:pic>
      <p:sp>
        <p:nvSpPr>
          <p:cNvPr id="14" name="Oval 13">
            <a:extLst>
              <a:ext uri="{FF2B5EF4-FFF2-40B4-BE49-F238E27FC236}">
                <a16:creationId xmlns:a16="http://schemas.microsoft.com/office/drawing/2014/main" xmlns="" id="{7FF5D885-19BE-4161-9CCE-466B17E1047F}"/>
              </a:ext>
            </a:extLst>
          </p:cNvPr>
          <p:cNvSpPr/>
          <p:nvPr/>
        </p:nvSpPr>
        <p:spPr>
          <a:xfrm>
            <a:off x="676275" y="4000500"/>
            <a:ext cx="914400" cy="914400"/>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3835AF65-395B-49D9-852B-88F9C855D4A5}"/>
              </a:ext>
            </a:extLst>
          </p:cNvPr>
          <p:cNvSpPr/>
          <p:nvPr/>
        </p:nvSpPr>
        <p:spPr>
          <a:xfrm>
            <a:off x="4800600" y="4000500"/>
            <a:ext cx="914400" cy="914400"/>
          </a:xfrm>
          <a:prstGeom prst="ellipse">
            <a:avLst/>
          </a:prstGeom>
          <a:no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7112FCED-3805-47F6-8E45-2683CC93CD07}"/>
              </a:ext>
            </a:extLst>
          </p:cNvPr>
          <p:cNvSpPr txBox="1"/>
          <p:nvPr/>
        </p:nvSpPr>
        <p:spPr>
          <a:xfrm>
            <a:off x="1019175" y="4610100"/>
            <a:ext cx="93345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South Sudan</a:t>
            </a:r>
          </a:p>
        </p:txBody>
      </p:sp>
      <p:sp>
        <p:nvSpPr>
          <p:cNvPr id="23" name="TextBox 22">
            <a:extLst>
              <a:ext uri="{FF2B5EF4-FFF2-40B4-BE49-F238E27FC236}">
                <a16:creationId xmlns:a16="http://schemas.microsoft.com/office/drawing/2014/main" xmlns="" id="{C19CDF38-70DD-4F67-8E5D-DFE7F83E8A17}"/>
              </a:ext>
            </a:extLst>
          </p:cNvPr>
          <p:cNvSpPr txBox="1"/>
          <p:nvPr/>
        </p:nvSpPr>
        <p:spPr>
          <a:xfrm>
            <a:off x="4419600" y="4610099"/>
            <a:ext cx="93345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Ethiopia</a:t>
            </a:r>
          </a:p>
        </p:txBody>
      </p:sp>
      <p:sp>
        <p:nvSpPr>
          <p:cNvPr id="17" name="Text Placeholder 14">
            <a:extLst>
              <a:ext uri="{FF2B5EF4-FFF2-40B4-BE49-F238E27FC236}">
                <a16:creationId xmlns:a16="http://schemas.microsoft.com/office/drawing/2014/main" xmlns="" id="{70E207C9-37FD-40D7-85A0-8E1678AE137D}"/>
              </a:ext>
            </a:extLst>
          </p:cNvPr>
          <p:cNvSpPr txBox="1">
            <a:spLocks/>
          </p:cNvSpPr>
          <p:nvPr/>
        </p:nvSpPr>
        <p:spPr>
          <a:xfrm>
            <a:off x="2576660" y="5899536"/>
            <a:ext cx="1059980" cy="781188"/>
          </a:xfrm>
          <a:prstGeom prst="rect">
            <a:avLst/>
          </a:prstGeom>
        </p:spPr>
        <p:txBody>
          <a:bodyPr anchor="t">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cs typeface="Calibri"/>
              </a:rPr>
              <a:t>Before</a:t>
            </a:r>
            <a:endParaRPr lang="en-US" dirty="0">
              <a:cs typeface="Calibri"/>
            </a:endParaRPr>
          </a:p>
        </p:txBody>
      </p:sp>
      <p:sp>
        <p:nvSpPr>
          <p:cNvPr id="28" name="Text Placeholder 14">
            <a:extLst>
              <a:ext uri="{FF2B5EF4-FFF2-40B4-BE49-F238E27FC236}">
                <a16:creationId xmlns:a16="http://schemas.microsoft.com/office/drawing/2014/main" xmlns="" id="{BE9AA744-22B7-4085-951B-441EC0083A8E}"/>
              </a:ext>
            </a:extLst>
          </p:cNvPr>
          <p:cNvSpPr txBox="1">
            <a:spLocks/>
          </p:cNvSpPr>
          <p:nvPr/>
        </p:nvSpPr>
        <p:spPr>
          <a:xfrm>
            <a:off x="8643905" y="5899535"/>
            <a:ext cx="1059980" cy="781188"/>
          </a:xfrm>
          <a:prstGeom prst="rect">
            <a:avLst/>
          </a:prstGeom>
        </p:spPr>
        <p:txBody>
          <a:bodyPr anchor="t">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lang="en-US"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lang="en-US"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lang="en-US"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lang="en-IN"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cs typeface="Calibri"/>
              </a:rPr>
              <a:t>After</a:t>
            </a:r>
            <a:endParaRPr lang="en-US" dirty="0">
              <a:cs typeface="Calibri"/>
            </a:endParaRPr>
          </a:p>
        </p:txBody>
      </p:sp>
    </p:spTree>
    <p:extLst>
      <p:ext uri="{BB962C8B-B14F-4D97-AF65-F5344CB8AC3E}">
        <p14:creationId xmlns:p14="http://schemas.microsoft.com/office/powerpoint/2010/main" val="1042333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xmlns="" id="{F64048FA-1C7E-4BEF-8273-A6490A2211F4}"/>
              </a:ext>
            </a:extLst>
          </p:cNvPr>
          <p:cNvSpPr>
            <a:spLocks noGrp="1"/>
          </p:cNvSpPr>
          <p:nvPr>
            <p:ph type="title"/>
          </p:nvPr>
        </p:nvSpPr>
        <p:spPr/>
        <p:txBody>
          <a:bodyPr/>
          <a:lstStyle/>
          <a:p>
            <a:r>
              <a:rPr lang="en-US" dirty="0"/>
              <a:t>GDP Vs Employment</a:t>
            </a:r>
            <a:endParaRPr lang="en-US" b="0" dirty="0"/>
          </a:p>
        </p:txBody>
      </p:sp>
      <p:sp>
        <p:nvSpPr>
          <p:cNvPr id="12" name="Text Placeholder 18">
            <a:extLst>
              <a:ext uri="{FF2B5EF4-FFF2-40B4-BE49-F238E27FC236}">
                <a16:creationId xmlns:a16="http://schemas.microsoft.com/office/drawing/2014/main" xmlns="" id="{FAA9D8EA-A7CA-4ED0-94D3-29382CDEBB32}"/>
              </a:ext>
            </a:extLst>
          </p:cNvPr>
          <p:cNvSpPr>
            <a:spLocks noGrp="1"/>
          </p:cNvSpPr>
          <p:nvPr>
            <p:ph type="body" sz="quarter" idx="16"/>
          </p:nvPr>
        </p:nvSpPr>
        <p:spPr/>
        <p:txBody>
          <a:bodyPr/>
          <a:lstStyle/>
          <a:p>
            <a:r>
              <a:rPr lang="es-VE" dirty="0"/>
              <a:t>Eastern / </a:t>
            </a:r>
            <a:r>
              <a:rPr lang="es-VE" dirty="0" err="1"/>
              <a:t>Southern</a:t>
            </a:r>
            <a:r>
              <a:rPr lang="es-VE" dirty="0"/>
              <a:t> </a:t>
            </a:r>
            <a:r>
              <a:rPr lang="es-VE" dirty="0" err="1"/>
              <a:t>Africa</a:t>
            </a:r>
            <a:endParaRPr lang="en-US" dirty="0"/>
          </a:p>
        </p:txBody>
      </p:sp>
      <p:sp>
        <p:nvSpPr>
          <p:cNvPr id="3" name="Footer Placeholder 2">
            <a:extLst>
              <a:ext uri="{FF2B5EF4-FFF2-40B4-BE49-F238E27FC236}">
                <a16:creationId xmlns:a16="http://schemas.microsoft.com/office/drawing/2014/main" xmlns="" id="{16764F18-9B71-4D59-80A4-C9436CB2F479}"/>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xmlns="" id="{7553D90E-F2EA-4BA1-ACBD-9D3D0EB22C8A}"/>
              </a:ext>
            </a:extLst>
          </p:cNvPr>
          <p:cNvSpPr>
            <a:spLocks noGrp="1"/>
          </p:cNvSpPr>
          <p:nvPr>
            <p:ph type="sldNum" sz="quarter" idx="18"/>
          </p:nvPr>
        </p:nvSpPr>
        <p:spPr/>
        <p:txBody>
          <a:bodyPr/>
          <a:lstStyle/>
          <a:p>
            <a:fld id="{8699F50C-BE38-4BD0-BA84-9B090E1F2B9B}" type="slidenum">
              <a:rPr lang="en-US" smtClean="0"/>
              <a:pPr/>
              <a:t>9</a:t>
            </a:fld>
            <a:endParaRPr lang="en-US" dirty="0"/>
          </a:p>
        </p:txBody>
      </p:sp>
      <p:sp>
        <p:nvSpPr>
          <p:cNvPr id="7" name="TextBox 6">
            <a:hlinkClick r:id="rId2" action="ppaction://hlinksldjump"/>
          </p:cNvPr>
          <p:cNvSpPr txBox="1"/>
          <p:nvPr/>
        </p:nvSpPr>
        <p:spPr>
          <a:xfrm>
            <a:off x="10973822" y="181443"/>
            <a:ext cx="1086523" cy="646331"/>
          </a:xfrm>
          <a:prstGeom prst="rect">
            <a:avLst/>
          </a:prstGeom>
          <a:solidFill>
            <a:schemeClr val="bg1"/>
          </a:solidFill>
        </p:spPr>
        <p:txBody>
          <a:bodyPr wrap="square" rtlCol="0">
            <a:spAutoFit/>
          </a:bodyPr>
          <a:lstStyle/>
          <a:p>
            <a:pPr algn="ctr"/>
            <a:r>
              <a:rPr lang="es-VE" sz="3600" dirty="0">
                <a:latin typeface="Impact" panose="020B0806030902050204" pitchFamily="34" charset="0"/>
                <a:cs typeface="Aharoni" panose="02010803020104030203" pitchFamily="2" charset="-79"/>
              </a:rPr>
              <a:t>T3</a:t>
            </a:r>
            <a:endParaRPr lang="en-US" sz="3600" b="1" dirty="0">
              <a:latin typeface="Impact" panose="020B0806030902050204" pitchFamily="34" charset="0"/>
              <a:cs typeface="Aharoni" panose="02010803020104030203" pitchFamily="2" charset="-79"/>
            </a:endParaRPr>
          </a:p>
        </p:txBody>
      </p:sp>
      <p:sp>
        <p:nvSpPr>
          <p:cNvPr id="8" name="Content Placeholder 17">
            <a:extLst>
              <a:ext uri="{FF2B5EF4-FFF2-40B4-BE49-F238E27FC236}">
                <a16:creationId xmlns:a16="http://schemas.microsoft.com/office/drawing/2014/main" xmlns="" id="{C955AFB3-173C-4848-B3E9-1375591B297E}"/>
              </a:ext>
            </a:extLst>
          </p:cNvPr>
          <p:cNvSpPr txBox="1">
            <a:spLocks/>
          </p:cNvSpPr>
          <p:nvPr/>
        </p:nvSpPr>
        <p:spPr>
          <a:xfrm>
            <a:off x="-149351" y="5429904"/>
            <a:ext cx="5475600" cy="900616"/>
          </a:xfrm>
          <a:prstGeom prst="rect">
            <a:avLst/>
          </a:prstGeom>
        </p:spPr>
        <p:txBody>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chemeClr val="accent2"/>
              </a:buClr>
              <a:buNone/>
            </a:pPr>
            <a:r>
              <a:rPr lang="en-US" sz="1600" i="1" dirty="0"/>
              <a:t>“ despite the expected growth in the region there is gap in education, skills, policies and rights for employees to perform as expected “</a:t>
            </a:r>
          </a:p>
          <a:p>
            <a:pPr marL="457200" lvl="1" indent="0">
              <a:buClr>
                <a:schemeClr val="accent2"/>
              </a:buClr>
              <a:buNone/>
            </a:pPr>
            <a:r>
              <a:rPr lang="en-US" sz="1600" i="1" dirty="0"/>
              <a:t> </a:t>
            </a:r>
            <a:r>
              <a:rPr lang="en-US" sz="1600" dirty="0"/>
              <a:t>– SQE @ Ford SA</a:t>
            </a:r>
          </a:p>
        </p:txBody>
      </p:sp>
      <p:pic>
        <p:nvPicPr>
          <p:cNvPr id="2" name="Picture 4">
            <a:extLst>
              <a:ext uri="{FF2B5EF4-FFF2-40B4-BE49-F238E27FC236}">
                <a16:creationId xmlns:a16="http://schemas.microsoft.com/office/drawing/2014/main" xmlns="" id="{2DB4F065-E94E-4F0E-8909-73A95AB944D1}"/>
              </a:ext>
            </a:extLst>
          </p:cNvPr>
          <p:cNvPicPr>
            <a:picLocks noChangeAspect="1"/>
          </p:cNvPicPr>
          <p:nvPr/>
        </p:nvPicPr>
        <p:blipFill>
          <a:blip r:embed="rId3"/>
          <a:stretch>
            <a:fillRect/>
          </a:stretch>
        </p:blipFill>
        <p:spPr>
          <a:xfrm>
            <a:off x="6341732" y="1283704"/>
            <a:ext cx="4925877" cy="4938792"/>
          </a:xfrm>
          <a:prstGeom prst="rect">
            <a:avLst/>
          </a:prstGeom>
        </p:spPr>
      </p:pic>
      <p:sp>
        <p:nvSpPr>
          <p:cNvPr id="6" name="Content Placeholder 15">
            <a:extLst>
              <a:ext uri="{FF2B5EF4-FFF2-40B4-BE49-F238E27FC236}">
                <a16:creationId xmlns:a16="http://schemas.microsoft.com/office/drawing/2014/main" xmlns="" id="{A7A2FC0F-E64C-47F3-9BBE-8BE49159C556}"/>
              </a:ext>
            </a:extLst>
          </p:cNvPr>
          <p:cNvSpPr txBox="1">
            <a:spLocks/>
          </p:cNvSpPr>
          <p:nvPr/>
        </p:nvSpPr>
        <p:spPr>
          <a:xfrm>
            <a:off x="621340" y="1940765"/>
            <a:ext cx="5475290" cy="3232149"/>
          </a:xfrm>
          <a:prstGeom prst="rect">
            <a:avLst/>
          </a:prstGeom>
        </p:spPr>
        <p:txBody>
          <a:bodyPr anchor="t"/>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2"/>
              </a:buClr>
            </a:pPr>
            <a:r>
              <a:rPr lang="en-US" sz="2000" dirty="0"/>
              <a:t>GDP strongly associated with Industrial Sector</a:t>
            </a:r>
            <a:endParaRPr lang="en-US" sz="2000" dirty="0">
              <a:cs typeface="Calibri"/>
            </a:endParaRPr>
          </a:p>
          <a:p>
            <a:pPr>
              <a:buClr>
                <a:schemeClr val="accent2"/>
              </a:buClr>
            </a:pPr>
            <a:r>
              <a:rPr lang="en-US" sz="2000" dirty="0">
                <a:cs typeface="Calibri"/>
              </a:rPr>
              <a:t>South Africa GDP Stall affected Industrial Employment Rates</a:t>
            </a:r>
          </a:p>
          <a:p>
            <a:pPr>
              <a:buClr>
                <a:schemeClr val="accent2"/>
              </a:buClr>
            </a:pPr>
            <a:endParaRPr lang="en-US" sz="2000" dirty="0">
              <a:cs typeface="Calibri"/>
            </a:endParaRPr>
          </a:p>
        </p:txBody>
      </p:sp>
      <p:pic>
        <p:nvPicPr>
          <p:cNvPr id="9" name="Picture 10" descr="A screenshot of a social media post&#10;&#10;Description generated with very high confidence">
            <a:extLst>
              <a:ext uri="{FF2B5EF4-FFF2-40B4-BE49-F238E27FC236}">
                <a16:creationId xmlns:a16="http://schemas.microsoft.com/office/drawing/2014/main" xmlns="" id="{5F82FC47-D413-466C-99E3-3EE317237EE3}"/>
              </a:ext>
            </a:extLst>
          </p:cNvPr>
          <p:cNvPicPr>
            <a:picLocks noChangeAspect="1"/>
          </p:cNvPicPr>
          <p:nvPr/>
        </p:nvPicPr>
        <p:blipFill>
          <a:blip r:embed="rId4"/>
          <a:stretch>
            <a:fillRect/>
          </a:stretch>
        </p:blipFill>
        <p:spPr>
          <a:xfrm>
            <a:off x="1752600" y="3223410"/>
            <a:ext cx="2743200" cy="1782780"/>
          </a:xfrm>
          <a:prstGeom prst="rect">
            <a:avLst/>
          </a:prstGeom>
        </p:spPr>
      </p:pic>
    </p:spTree>
    <p:extLst>
      <p:ext uri="{BB962C8B-B14F-4D97-AF65-F5344CB8AC3E}">
        <p14:creationId xmlns:p14="http://schemas.microsoft.com/office/powerpoint/2010/main" val="612779021"/>
      </p:ext>
    </p:extLst>
  </p:cSld>
  <p:clrMapOvr>
    <a:masterClrMapping/>
  </p:clrMapOvr>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7f9b5e87859ce6d7eedbdc6e4e4205c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5e0075ee7624d6a846e01eb6183742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8C7978F-257A-4BE0-A03A-F72747BCF3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9220B3-790D-4FDF-A046-BB08A9FCEE9A}">
  <ds:schemaRefs>
    <ds:schemaRef ds:uri="http://purl.org/dc/dcmitype/"/>
    <ds:schemaRef ds:uri="16c05727-aa75-4e4a-9b5f-8a80a1165891"/>
    <ds:schemaRef ds:uri="http://schemas.microsoft.com/office/2006/documentManagement/types"/>
    <ds:schemaRef ds:uri="http://schemas.openxmlformats.org/package/2006/metadata/core-properties"/>
    <ds:schemaRef ds:uri="71af3243-3dd4-4a8d-8c0d-dd76da1f02a5"/>
    <ds:schemaRef ds:uri="http://www.w3.org/XML/1998/namespace"/>
    <ds:schemaRef ds:uri="http://purl.org/dc/terms/"/>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4B57EF8E-3088-4B8D-AE89-9AA6B62E96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TF00951641</Template>
  <TotalTime>0</TotalTime>
  <Words>737</Words>
  <Application>Microsoft Office PowerPoint</Application>
  <PresentationFormat>Widescreen</PresentationFormat>
  <Paragraphs>223</Paragraphs>
  <Slides>21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Aharoni</vt:lpstr>
      <vt:lpstr>Arial</vt:lpstr>
      <vt:lpstr>Arial Black</vt:lpstr>
      <vt:lpstr>Calibri</vt:lpstr>
      <vt:lpstr>Calibri Light</vt:lpstr>
      <vt:lpstr>CiscoSans ExtraLight</vt:lpstr>
      <vt:lpstr>Gill Sans SemiBold</vt:lpstr>
      <vt:lpstr>Impact</vt:lpstr>
      <vt:lpstr>Open Sans</vt:lpstr>
      <vt:lpstr>Times New Roman</vt:lpstr>
      <vt:lpstr>Wingdings</vt:lpstr>
      <vt:lpstr>Office Theme</vt:lpstr>
      <vt:lpstr>EASTERN / SOUTHERN AFRICA</vt:lpstr>
      <vt:lpstr>PowerPoint Presentation</vt:lpstr>
      <vt:lpstr>Presentation Structure </vt:lpstr>
      <vt:lpstr>Introduction to the Region</vt:lpstr>
      <vt:lpstr>Methodology</vt:lpstr>
      <vt:lpstr>Data Quality</vt:lpstr>
      <vt:lpstr>Cleaning Data</vt:lpstr>
      <vt:lpstr>Outliers</vt:lpstr>
      <vt:lpstr>GDP Vs Employment</vt:lpstr>
      <vt:lpstr>Fertility, Lifespan and Region Development</vt:lpstr>
      <vt:lpstr>Wrap Up</vt:lpstr>
      <vt:lpstr>Thank You.</vt:lpstr>
      <vt:lpstr>APPENDIX</vt:lpstr>
      <vt:lpstr>Appendix 1 – Qualitative</vt:lpstr>
      <vt:lpstr>Appendix 2 – Coding</vt:lpstr>
      <vt:lpstr>Appendix 3.B – Graphs &amp; Code</vt:lpstr>
      <vt:lpstr>Appendix 3.B – Graphs &amp; Code</vt:lpstr>
      <vt:lpstr>Appendix 3.B – Graphs &amp; Code</vt:lpstr>
      <vt:lpstr>Appendix 4 – Countries</vt:lpstr>
      <vt:lpstr>Appendix 5 - Electrifying Africa </vt:lpstr>
      <vt:lpstr>Appendix 6 - 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335</cp:revision>
  <dcterms:created xsi:type="dcterms:W3CDTF">2019-11-03T23:33:54Z</dcterms:created>
  <dcterms:modified xsi:type="dcterms:W3CDTF">2019-11-05T00:05:11Z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v-abdarl@microsoft.com</vt:lpwstr>
  </property>
  <property fmtid="{D5CDD505-2E9C-101B-9397-08002B2CF9AE}" pid="6" name="MSIP_Label_f42aa342-8706-4288-bd11-ebb85995028c_SetDate">
    <vt:lpwstr>2019-09-17T00:22:56.7659324Z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6013971f-27a3-458d-bf5e-621050f896fd</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